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23" r:id="rId46"/>
    <p:sldId id="300" r:id="rId47"/>
    <p:sldId id="301" r:id="rId48"/>
    <p:sldId id="324" r:id="rId49"/>
    <p:sldId id="325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3FD199-B960-4285-87A1-472835AF20AA}">
          <p14:sldIdLst>
            <p14:sldId id="256"/>
          </p14:sldIdLst>
        </p14:section>
        <p14:section name="L01" id="{9A4B0D9F-BB23-4197-ADF8-D1990958A4E0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Lab 01 Qns" id="{F46D84ED-C483-4018-8AAB-F601D2B29D48}">
          <p14:sldIdLst>
            <p14:sldId id="268"/>
            <p14:sldId id="269"/>
          </p14:sldIdLst>
        </p14:section>
        <p14:section name="L02" id="{4468011D-3973-47E9-B08F-CFDC3177F511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</p14:sldIdLst>
        </p14:section>
        <p14:section name="L03:" id="{3D0E0BE5-7BBE-479B-9D07-15FBC7726561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L04:" id="{A06E3CFA-E453-4A21-9E02-6F3EBBC314C4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L05:" id="{FF327AC2-0240-4D75-B006-E1D1CDF4CDFE}">
          <p14:sldIdLst>
            <p14:sldId id="297"/>
            <p14:sldId id="298"/>
            <p14:sldId id="299"/>
            <p14:sldId id="323"/>
            <p14:sldId id="300"/>
          </p14:sldIdLst>
        </p14:section>
        <p14:section name="L06" id="{4F1072F6-DE10-44CE-BCBE-B0842C27A45C}">
          <p14:sldIdLst>
            <p14:sldId id="301"/>
            <p14:sldId id="324"/>
            <p14:sldId id="325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>
        <p:scale>
          <a:sx n="90" d="100"/>
          <a:sy n="90" d="100"/>
        </p:scale>
        <p:origin x="1218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05:45:06.795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0,'1204'0,"-1187"0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35.27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85,'33'12,"2"-7,-1-3,1-1,37-3,-1 0,564 2,-609-1,32-6,16-1,441 6,-263 4,-238-2,1 0,-1-1,0-1,1 0,-1 0,27-10,-29 8,0 1,0 0,0 0,0 2,15-1,65 3,-32 1,-15-2,15 1,101-12,-137 8,32 2,-40 1,-1 0,1-1,0-1,0 0,26-8,-26 4,0 2,1 0,-1 1,1 0,31 0,-40 3,-1 0,1 1,0-1,-1 2,1-1,-1 1,0 0,1 1,-1-1,0 1,0 1,-1-1,1 1,-1 1,7 5,-3-1,-1-2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34.1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0,'14'1,"1"1,-1 0,0 1,26 9,-26-8,1 1,-1-2,1 0,22 1,520-3,-255-3,-286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39.4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1 156,'0'-1,"0"0,1 0,-1 0,1 0,-1 1,1-1,-1 0,1 0,-1 1,1-1,-1 0,1 1,0-1,0 0,-1 1,1-1,0 1,0 0,0-1,-1 1,1-1,0 1,0 0,0 0,0 0,0-1,1 1,30-3,-29 2,67 1,-54 2,-1-2,1 0,0-1,0-1,-1 0,1-1,18-6,-17 3,1 1,0 1,0 0,0 1,22 0,94 3,-53 2,1466-2,-1422-9,-3-1,-84 10,68-3,-94 1,0 0,0 0,0-1,0-1,-1 0,20-9,-15 5,0 1,1 0,0 2,0 0,1 1,0 0,24-1,130 5,-82 2,3149-2,-3076 10,9 0,448-11,-586 0,40-8,-41 4,44 0,-61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41.83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1,'0'0,"0"1,0 0,0-1,1 1,-1 0,0-1,1 1,-1-1,1 1,-1 0,0-1,1 1,-1-1,1 1,0-1,-1 0,1 1,-1-1,1 1,0-1,-1 0,1 0,-1 1,1-1,0 0,0 0,0 0,23 4,-21-4,92 2,-1-1,-42 8,-39-6,1 0,21 1,213-4,-231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46.0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1,'1849'0,"-1831"0,0 1,1 1,-1 0,0 2,0 0,-1 1,31 13,-28-10,0-1,0 0,0-2,1 0,0-1,0-1,0-1,23-1,-44-1,337 9,-14 0,-215-10,-92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47.9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21,'47'-1,"72"-10,-70 6,82 2,-115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51.9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0 159,'1'-2,"-1"0,0 1,0-1,1 0,-1 1,1-1,0 0,-1 1,1-1,0 1,0-1,0 1,0 0,0-1,0 1,0 0,1 0,-1 0,0-1,3 0,34-18,-22 13,1 0,1 0,0 1,0 1,29-5,78-4,-88 11,265-2,-171 7,1707-2,-1822-1,-1 0,1-2,0 0,-1 0,28-11,-31 10,9-1,1 1,-1 1,1 1,0 1,-1 1,28 3,15-1,-8-2,-39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54.3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1 207,'0'-2,"0"1,1-1,-1 0,1 1,-1-1,1 1,0 0,-1-1,1 1,0-1,0 1,0 0,0 0,0 0,1-1,0 0,26-18,-17 13,4-5,61-39,-67 46,1 0,0 0,1 1,-1 1,1 0,14-3,343-20,66 25,-232 2,-178-3,42-6,-41 3,40-1,451 7,-505-2,0 0,0-1,20-5,-31 7,13-3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3:56.8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78,'1'0,"-1"-1,1 0,-1 0,1 0,-1 0,1 0,-1 0,1 0,0 1,-1-1,1 0,0 1,0-1,0 0,0 1,-1-1,1 1,0-1,0 1,0 0,1-1,23-8,9 3,0 0,0 3,0 0,65 5,-35 0,761-1,-757-4,71-13,32-2,352 15,-279 5,1190-2,-1418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06.57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0,'0'2,"0"0,1 0,-1 0,1 0,0 0,-1 0,1 0,0 0,0 0,1-1,-1 1,0 0,0-1,1 1,-1-1,1 1,-1-1,1 0,0 0,-1 0,1 0,0 0,0 0,3 1,8 3,0 0,22 4,-18-5,106 33,136 60,-204-66,-47-26,0 0,0 0,0 0,0-1,0-1,1 1,0-1,0-1,0 0,10 1,-12-2,0 1,-1-1,1 1,0 0,-1 1,1-1,-1 1,1 0,-1 1,0 0,8 7,-5-4,1-1,0 0,14 6,-12-8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44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1 178,'0'-2,"0"-1,1 1,-1 0,1 0,0-1,0 1,0 0,0 0,0 0,0 0,0 0,1 0,-1 0,1 0,-1 1,1-1,3-2,38-25,-24 18,3-3,2 2,0 0,0 1,1 2,0 0,0 2,1 1,48-6,16 6,114 6,-90 1,101-2,236 3,-406 1,0 3,0 1,52 16,-30-6,-14-8,1-3,0-1,60-4,6 2,-102-1,0 0,31 10,-33-8,-1 0,1-1,32 2,782-6,-816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14.64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0 271,'1079'0,"-1015"-3,71-13,-107 12,159-25,111-13,-219 35,1-5,129-35,-189 42,1 1,40-3,-42 6,1-1,-1-1,37-11,-27 5,1 1,0 1,1 2,46-3,127 9,-84 1,-74-1,1-3,0-2,48-10,-49 6,0 1,54 0,95 8,-68 1,1309-2,-1418 1,1 1,23 5,-22-3,34 2,-32-5,0 0,37 8,74 29,-72-22,-49-12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19.3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20,'39'0,"60"-11,-27 4,144 5,-106 4,1297-2,-1384 1,0 2,23 4,2 1,13 7,-47-13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22.4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59,'0'0,"0"-1,1 0,-1 1,0-1,1 1,-1-1,1 0,-1 1,1-1,-1 1,1-1,-1 1,1 0,-1-1,1 1,-1-1,1 1,0 0,-1 0,1-1,0 1,-1 0,1 0,0 0,0 0,24-5,-19 5,73-12,111-2,83 15,-104 1,-131-2,254-11,-184 2,135 8,-112 3,674-2,-682 9,-14 1,-52-9,222 10,-268-11,296 25,-251-15,-31-6,31 3,39 2,25 1,-71-11,53 2,-95 0,0 0,0 1,0 0,0 1,10 5,22 7,-23-12,0-1,0 0,17-1,-16-1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27.3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1,'0'1,"0"0,0 1,0-1,1 0,-1 1,0-1,1 0,-1 1,1-1,-1 0,1 0,-1 1,1-1,0 0,0 0,0 0,0 0,0 0,1 1,1 0,-1 0,1-1,0 0,-1 1,1-1,0 0,0 0,5 0,7 1,-1-1,0 0,17-3,-14 2,-6 0,0 0,0 1,0 1,0 0,0 0,0 1,-1 0,1 1,-1 0,17 10,-17-9,1-1,-1-1,1 1,-1-2,1 1,0-2,15 2,82-5,-47 0,-46 2,40-1,0 2,62 11,-87-9,0 0,35-3,24 2,-37 7,-37-6,0 0,18 0,16-4,-37 0,0 0,-1 1,1 0,-1 1,1 0,-1 1,1 0,-1 1,16 6,95 57,-110-60,1 0,-1-2,1 1,0-2,0 0,1 0,-1-1,21 0,-16-2,-1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0.04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0 192,'26'-1,"35"-7,13 0,167 7,19 0,-166-9,32 0,-69 11,-23 1,0-2,0-2,-1 0,1-3,33-7,-3-6,1 3,75-7,-51 10,92-24,-121 24,0 3,0 2,1 3,62 4,252 2,-213-3,-144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1.66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21,'1'-1,"-1"0,0 0,1 0,-1 0,1 1,-1-1,1 0,-1 0,1 1,-1-1,1 1,0-1,-1 0,1 1,0-1,0 1,-1-1,1 1,0 0,0-1,0 1,0 0,-1 0,1-1,0 1,0 0,1 0,30-3,-29 2,295-1,-154 4,-127-2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4.81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40,'615'0,"-596"-1,0-1,21-4,-20 2,32-2,73 8,55-4,-133-7,-36 6,1 1,19-2,351 1,-196 5,406-2,-576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38.38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96,'25'-1,"0"-1,45-11,-3 1,24 3,157 6,-148 4,1531 0,-1381-21,-13 1,781 18,-478 2,162-1,-687 0,0-2,24-5,-23 4,0 0,17 0,4 2,-21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4:40.4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98,'0'-1,"0"0,0 1,1-1,-1 0,0 1,1-1,-1 1,0-1,1 1,-1-1,0 0,1 1,-1-1,1 1,-1 0,1-1,-1 1,1-1,0 1,-1 0,1-1,-1 1,2 0,19-7,-15 5,18-4,1 1,-1 2,48-2,-38 4,43-8,-15-4,-2 1,95-8,276 17,-221 5,393-2,-586 1,0 1,22 5,22 2,-7 0,-11 0,-28-8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2:06:43.57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99,'1177'0,"-1155"-1,43-8,-41 5,33-2,-42 6,26-1,66-10,-57 5,0 3,81 3,-50 2,1090-2,-1139-2,0-1,47-11,-44 7,60-5,-64 11,128-10,-76 4,142 5,-110 3,553-1,-651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48.9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1 114,'0'-1,"0"-1,0 1,0 0,1-1,-1 1,1 0,-1 0,1-1,-1 1,1 0,0 0,-1 0,1 0,0 0,0 0,0 0,0 0,0 0,0 0,0 0,0 1,0-1,1 0,-1 1,0-1,2 0,41-10,-16 4,3-2,42-8,-20 5,-2 3,72-5,-107 12,290-2,-173 6,1623-2,-1743 0,0 2,0 0,0 0,21 8,11 2,-33-10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2:06:47.61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77,'956'0,"-951"0,1 0,-1-1,1 0,-1 0,0-1,1 1,-1-1,0 0,9-6,9-3,-11 7,0 1,0 1,0 0,0 0,1 1,-1 1,0 0,16 2,-9-1,-1 0,28-4,41-6,131 3,-186 6,-3 0,-1-2,49-8,-40 4,-20 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2:40.4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24575,'0'689'0,"1"-669"0,1-1 0,4 21 0,-2-19 0,2 32 0,-7-18 0,0-28 0,0 1 0,1-1 0,0 1 0,0 0 0,1-1 0,0 1 0,0-1 0,1 1 0,0-1 0,0 0 0,7 14 0,3-1 0,16 37 0,-21-40 0,0-1 0,2 0 0,0-1 0,16 22 0,-10-17 0,-2-1 0,-1 2 0,14 28 0,-18-31 0,1-1 0,1 0 0,1 0 0,0-1 0,21 23 0,-24-32 0,-1-1 0,1 0 0,13 6 0,-13-7 0,0 0 0,-1 0 0,0 0 0,10 10 0,54 48 0,-48-44 0,26 27 0,-44-42 0,0 1 0,0-1 0,1 0 0,0 0 0,-1 0 0,1-1 0,1 0 0,-1 0 0,11 4 0,7-1 0,34 6 0,10 2 0,-25 2 0,67 33 0,-71-30 0,1-2 0,42 13 0,244 46 0,-293-71 0,58 1 0,-60-6 0,0 2 0,35 7 0,-10 0 0,96 3 0,-92-10 0,78 14 0,72 8 0,-114-16 0,55 2 0,5-1 0,-14 0 0,2 1 0,20 0 0,2303-11 0,-2448 2 0,-1 1 0,24 5 0,-22-3 0,34 2 0,400-4 80,-221-4-1525,-216 2-5381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2:41.7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24575,'-1'-1'0,"1"1"0,0-1 0,0 1 0,0-1 0,0 1 0,0-1 0,0 1 0,0-1 0,0 1 0,0-1 0,0 1 0,0-1 0,1 1 0,-1-1 0,0 1 0,0 0 0,0-1 0,0 1 0,1-1 0,-1 1 0,0-1 0,1 1 0,-1 0 0,0-1 0,1 1 0,-1 0 0,0-1 0,1 1 0,-1 0 0,0-1 0,1 1 0,-1 0 0,1 0 0,-1 0 0,1-1 0,-1 1 0,1 0 0,-1 0 0,1 0 0,-1 0 0,1 0 0,-1 0 0,1 0 0,-1 0 0,1 0 0,-1 0 0,0 0 0,1 0 0,-1 0 0,1 1 0,-1-1 0,1 0 0,-1 0 0,1 0 0,-1 1 0,0-1 0,1 1 0,31 20 0,-23-14 0,61 33 0,-47-28 0,-2 1 0,26 18 0,-21-8 0,-20-16 0,1-1 0,0 0 0,0-1 0,10 7 0,-5-6 0,0 2 0,-1 0 0,0 0 0,17 17 0,-25-23 0,0 1 0,0 0 0,-1 0 0,1 0 0,-1 1 0,0-1 0,0 1 0,0-1 0,0 1 0,0 0 0,-1 0 0,0 0 0,0-1 0,0 1 0,0 0 0,-1 1 0,1-1 0,-1 0 0,0 0 0,-1 6 0,-2 3 0,0 1 0,-1-1 0,-1 0 0,0 0 0,-1 0 0,0-1 0,-1 1 0,0-2 0,-1 1 0,0-1 0,-18 18 0,-90 98 0,111-122 0,0-1 0,0 0 0,-1 0 0,1 0 0,-11 5 0,11-7 0,1 0 0,0 1 0,0-1 0,0 1 0,0 0 0,0 0 0,1 0 0,-1 0 0,1 1 0,0-1 0,-4 7 0,0 2-1365,1-2-5461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2:13:27.1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1 116,'1295'0,"-1179"-9,-16 0,112 0,139-3,1129 14,-794-3,-664 0,42-8,10 0,200 9,13-1,-256-2,51-12,17-2,208 13,-171 6,2150-2,-2273-1,1-1,-1 0,14-3,27-5,-39 10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3:34.5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1454 24575,'0'4'0,"0"0"0,1 0 0,-1 0 0,1 0 0,-1 0 0,1 0 0,1 0 0,-1 0 0,0 0 0,1 0 0,0-1 0,0 1 0,5 6 0,-1-3 0,1 0 0,0 0 0,1-1 0,11 8 0,-6-4 0,-9-7 0,0 0 0,-1 1 0,1 0 0,-1 0 0,0 0 0,-1 0 0,1 0 0,3 8 0,-3-7 0,-1 0 0,1 0 0,0-1 0,0 1 0,1-1 0,7 8 0,19 17 0,-25-23 0,0-1 0,0 1 0,0-1 0,1 0 0,0-1 0,0 1 0,0-1 0,1-1 0,-1 1 0,1-1 0,0 0 0,0 0 0,12 2 0,8-2 0,1-1 0,54-4 0,-49 0 0,47 3 0,-77 0 0,0 0 0,0 0 0,1 0 0,-1 0 0,0 0 0,0 1 0,0 0 0,-1-1 0,1 1 0,0 0 0,-1 0 0,1 1 0,3 3 0,-3-2 0,1-1 0,-1 0 0,1-1 0,-1 1 0,1 0 0,0-1 0,5 3 0,11 1 0,0 0 0,1-1 0,0-1 0,29 1 0,86-2 0,-89-4 0,92 10 0,-80-3 0,0-2 0,75-5 0,-39-1 0,1155 2 0,-1133 10 0,-10 0 0,-44-9 0,157 9 0,-151 1 0,-27-4 0,71 2 0,2220-10 0,-2309 0 0,39-7 0,-39 4 0,38-2 0,-17 7 0,-29 0 0,0 0 0,-1-1 0,1-1 0,-1-1 0,1 0 0,-1-1 0,22-6 0,-19 3 0,0 0 0,0 2 0,1 0 0,-1 2 0,21-2 0,-36 4 0,2-1 0,0 0 0,1-1 0,-1 0 0,0 0 0,-1 0 0,1 0 0,0-1 0,-1 0 0,7-4 0,-5 3 0,0 0 0,0 0 0,0 1 0,11-5 0,26-2 0,-31 8 0,0-1 0,0 0 0,19-8 0,-27 8 0,0 0 0,0 0 0,-1 0 0,1 0 0,-1-1 0,0 1 0,0-1 0,0 0 0,0 0 0,-1 0 0,1 0 0,-1-1 0,0 1 0,0 0 0,1-7 0,-1 4 0,1 0 0,0 0 0,1 0 0,0 1 0,7-11 0,0 5 0,-2 0 0,0-1 0,0 1 0,-1-2 0,0 1 0,-2-1 0,1 0 0,7-29 0,7-54 0,-14 52 0,-3 25 0,-1-1 0,1-26 0,-5-852 0,1 891 0,1 0 0,-1 1 0,2-1 0,-1 0 0,1 1 0,0 0 0,0-1 0,1 1 0,0 0 0,0 0 0,1 0 0,0 1 0,0-1 0,1 1 0,0 0 0,7-8 0,16-26 0,-25 34 0,1 0 0,0-1 0,0 2 0,1-1 0,-1 0 0,1 1 0,1 0 0,-1 0 0,8-5 0,-6 5 0,0 0 0,-1 0 0,10-11 0,-13 12 0,1 0 0,-1 0 0,1 1 0,0-1 0,0 1 0,1 0 0,-1 0 0,0 1 0,1-1 0,0 1 0,0 0 0,4-2 0,14 1 0,-1 1 0,0 0 0,1 1 0,27 4 0,0-1 0,112-12 0,-6 0 0,-45 1 0,-3 0 0,0 9 0,-22 2 0,129-15 0,-135 5 0,141 6 0,-109 4 0,270-2-1365,-365 0-5461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13:35.7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24575,'37'2'0,"0"1"0,0 3 0,0 0 0,-1 3 0,48 16 0,-81-24 0,0 1 0,-1-1 0,1 0 0,0 1 0,0-1 0,-1 1 0,1 0 0,-1-1 0,1 1 0,-1 1 0,0-1 0,0 0 0,0 1 0,0-1 0,0 1 0,2 5 0,-2-4 0,0 1 0,-1 0 0,1 0 0,-1-1 0,0 1 0,-1 0 0,1 0 0,-1 0 0,-1 9 0,0-2 0,-1 0 0,-1 0 0,0 0 0,0 0 0,-1 0 0,-1-1 0,-11 21 0,-84 166 0,94-187 0,0-1 0,0 0 0,-1 0 0,-10 10 0,9-10 0,0 0 0,0 1 0,-7 13 0,8-10-1365,0-2-5461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8T12:49:03.30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07:10.3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57 24575,'533'0'0,"-395"-19"0,-28 21 0,81-4 0,-184 1 0,0 0 0,-1-1 0,1 0 0,-1 0 0,1-1 0,5-3 0,-6 3 0,1 0 0,-1 0 0,1 1 0,0 0 0,-1 0 0,8 0 0,270-1 0,-144 6 0,1748-3 0,-1863 1 0,1 2 0,-1 1 0,-1 1 0,1 1 0,43 17 0,-51-16 0,-1 0 0,0 1 0,0 1 0,-1 0 0,0 1 0,-1 1 0,0 0 0,-1 1 0,0 0 0,19 23 0,-29-28 0,1-1 0,-1 1 0,0-1 0,-1 1 0,3 8 0,9 25 0,-10-30 0,0 1 0,-1-1 0,0 0 0,-1 1 0,-1 0 0,1 0 0,-1 11 0,4 27 0,-2-24 0,-1 0 0,-2 38 0,2 18 0,-2-79 0,1 0 0,-1 0 0,1 0 0,0 0 0,0 0 0,0 0 0,0 0 0,0-1 0,0 1 0,0 0 0,0-1 0,0 1 0,1-1 0,-1 1 0,1-1 0,-1 0 0,1 1 0,0-1 0,0 0 0,-1 0 0,1 0 0,0-1 0,0 1 0,0 0 0,0-1 0,0 1 0,0-1 0,0 1 0,0-1 0,0 0 0,2 0 0,12 1 0,0 0 0,0-2 0,19-2 0,-7 1 0,27 1 0,137 2 0,-177 1 0,-1 1 0,29 10 0,-30-9 0,-1 0 0,1-1 0,-1-1 0,24 3 0,50-6 0,-49-1 0,0 2 0,0 2 0,54 9 0,-50-5 0,0-2 0,1-2 0,71-5 0,-20 1 0,-75 2-1365,-3 0-5461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07:11.55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126 1 24575,'0'0'0,"0"0"0,0 1 0,-1-1 0,1 0 0,0 1 0,0-1 0,0 0 0,0 1 0,-1-1 0,1 0 0,0 1 0,0-1 0,0 0 0,0 1 0,0-1 0,0 1 0,0-1 0,0 0 0,0 1 0,0-1 0,0 0 0,0 1 0,0-1 0,0 1 0,1-1 0,-1 0 0,0 1 0,0-1 0,0 0 0,0 1 0,1-1 0,-1 0 0,0 1 0,0-1 0,1 0 0,-1 0 0,0 1 0,1-1 0,-1 0 0,0 0 0,0 0 0,1 1 0,-1-1 0,1 0 0,14 17 0,73 77 0,-87-93 0,0 1 0,0 0 0,0-1 0,0 1 0,-1 0 0,1 0 0,0 0 0,-1 0 0,0 0 0,1 0 0,-1 0 0,0-1 0,0 1 0,0 0 0,0 0 0,0 0 0,0 0 0,-1 0 0,1 0 0,-1 0 0,1 0 0,-1 0 0,0 0 0,0-1 0,0 1 0,0 0 0,0-1 0,0 1 0,0 0 0,0-1 0,-1 1 0,-1 1 0,-8 10 0,0-1 0,-22 18 0,28-25 0,-18 13 0,-1-1 0,-34 19 0,20-14 0,27-16-1365,1-1-5461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07:19.5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0 146 24575,'2435'0'0,"-2431"0"0,-1 0 0,1 0 0,-1 0 0,0-1 0,1 1 0,-1-1 0,0 0 0,0 1 0,1-2 0,-1 1 0,0 0 0,0-1 0,0 1 0,0-1 0,0 0 0,-1 0 0,1 0 0,-1 0 0,1 0 0,-1-1 0,3-3 0,-1 0 0,-1 0 0,-1 0 0,1 0 0,-1-1 0,0 1 0,0-1 0,-1 1 0,0-1 0,1-10 0,-2 15 5,0 0 0,0 1 0,0-1-1,1 1 1,-1-1 0,1 0 0,-1 1 0,1-1-1,-1 1 1,1-1 0,0 1 0,0 0 0,0-1-1,0 1 1,0 0 0,0-1 0,0 1-1,0 0 1,1 0 0,-1 0 0,0 0 0,1 0-1,-1 0 1,2 0 0,2-1-191,-1 1 1,0 0-1,1 0 0,0 0 1,-1 1-1,1-1 1,6 1-1,4 1-6640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50.3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2,'120'-1,"131"2,-220 2,0 1,39 12,-35-8,47 5,282-8,-196-7,758 2,-913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19:27.70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24575,'0'9'-8191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5:05.5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5:06.5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15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24575,'29'1'0,"1"2"0,29 6 0,-29-3 0,57 2 0,698-9-1365,-761 1-5461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19.3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81 24575,'1456'0'0,"-1270"-13"0,9 0 0,-153 13 0,1-1 0,78-14 0,-58 7 0,-1 3 0,1 2 0,72 6 0,-12 0 0,2183-3 0,-2276-2 0,-1-1 0,29-6 0,-28 3 0,56-2 0,280 9-1365,-343-1-5461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21.3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24575,'2045'0'-1365,"-2022"0"-5461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22.8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24575,'3197'0'-1365,"-3175"0"-5461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28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85 24575,'1'-2'0,"0"1"0,-1-1 0,1 0 0,0 1 0,0-1 0,0 1 0,1-1 0,-1 1 0,0 0 0,0-1 0,1 1 0,-1 0 0,1 0 0,-1 0 0,1 0 0,0 0 0,2-1 0,30-14 0,-7 10 0,0 1 0,0 1 0,0 2 0,0 1 0,1 0 0,36 6 0,18-2 0,-49-2 0,0-2 0,0-1 0,61-12 0,-53 7 0,0 2 0,0 2 0,1 1 0,53 6 0,2-2 0,3013-2 0,-3065 2 0,56 10 0,-57-5 0,61 0 0,118 9 0,-110-5 0,-14 0 0,51 3 0,19-1 0,10 1 0,1366-14 95,-698-1-1555,-824 1-5366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33.6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54 24575,'1709'0'0,"-1557"-13"0,-13 0 0,901 11 0,-508 4 0,1643-2 0,-2141-1 0,58-11 0,-57 6 0,55-2 0,222 9-1365,-287-1-5461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35.8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27 24575,'2962'0'0,"-2931"-2"0,56-9 0,-55 5 0,53-1 0,98 8-1365,-161-1-5461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49:59.27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51,'37'-8,"-12"1,47-3,88 0,75 11,-81 1,265-2,-310-8,-17 0,483 6,-293 4,1697-2,-1918 3,108 19,-26-1,-30-7,80 6,-14-4,19 1,-170-17,-17-1,1 0,0 2,-1-1,1 1,-1 1,1 0,-1 1,0 0,11 4,-14-3,1-1,-1-1,1 1,0-1,-1-1,18 1,57-3,-31-1,986 2,-1024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4T06:26:39.4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24575,'944'0'-1365,"-921"0"-5461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01.52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99,'28'0,"1"-2,42-6,-17-1,-35 7,1-1,0-1,-1-1,35-14,-46 16,0 0,0 1,0-1,1 2,-1-1,16 0,55 3,-30 1,1064-2,-994-8,-2 0,421 9,-512-2,34-6,21-2,637 8,-351 3,-91-2,-262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03.93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34,'1728'0,"-1690"-2,69-12,-69 7,64-3,564 10,-292 1,-360-1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06.3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0,'5512'0,"-5499"0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8T11:50:29.3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82,'2280'0,"-2259"-1,1-1,-1-1,24-7,-24 5,0 1,1 1,25-1,-10 4,47 0,106-12,-145 5,54-7,132-2,765 18,-915-1,104 17,-104-10,137-3,-140-6,-64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43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0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3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0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5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29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1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3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D67C1-0942-4450-BFCF-2D49AF1C687D}" type="datetimeFigureOut">
              <a:rPr lang="en-US" smtClean="0"/>
              <a:t>13-Jun-24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7794B-0F14-43AB-820B-F0412A4BC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7.xml"/><Relationship Id="rId18" Type="http://schemas.openxmlformats.org/officeDocument/2006/relationships/image" Target="../media/image19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16.png"/><Relationship Id="rId17" Type="http://schemas.openxmlformats.org/officeDocument/2006/relationships/customXml" Target="../ink/ink9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10" Type="http://schemas.openxmlformats.org/officeDocument/2006/relationships/image" Target="../media/image15.png"/><Relationship Id="rId19" Type="http://schemas.openxmlformats.org/officeDocument/2006/relationships/customXml" Target="../ink/ink10.xml"/><Relationship Id="rId4" Type="http://schemas.openxmlformats.org/officeDocument/2006/relationships/image" Target="../media/image12.png"/><Relationship Id="rId9" Type="http://schemas.openxmlformats.org/officeDocument/2006/relationships/customXml" Target="../ink/ink5.xml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29.png"/><Relationship Id="rId26" Type="http://schemas.openxmlformats.org/officeDocument/2006/relationships/image" Target="../media/image33.png"/><Relationship Id="rId21" Type="http://schemas.openxmlformats.org/officeDocument/2006/relationships/customXml" Target="../ink/ink20.xml"/><Relationship Id="rId34" Type="http://schemas.openxmlformats.org/officeDocument/2006/relationships/image" Target="../media/image37.png"/><Relationship Id="rId7" Type="http://schemas.openxmlformats.org/officeDocument/2006/relationships/customXml" Target="../ink/ink13.xml"/><Relationship Id="rId12" Type="http://schemas.openxmlformats.org/officeDocument/2006/relationships/image" Target="../media/image26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39.png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20" Type="http://schemas.openxmlformats.org/officeDocument/2006/relationships/image" Target="../media/image30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customXml" Target="../ink/ink15.xml"/><Relationship Id="rId24" Type="http://schemas.openxmlformats.org/officeDocument/2006/relationships/image" Target="../media/image32.png"/><Relationship Id="rId32" Type="http://schemas.openxmlformats.org/officeDocument/2006/relationships/image" Target="../media/image36.png"/><Relationship Id="rId37" Type="http://schemas.openxmlformats.org/officeDocument/2006/relationships/customXml" Target="../ink/ink28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34.png"/><Relationship Id="rId36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" Type="http://schemas.openxmlformats.org/officeDocument/2006/relationships/image" Target="../media/image22.png"/><Relationship Id="rId9" Type="http://schemas.openxmlformats.org/officeDocument/2006/relationships/customXml" Target="../ink/ink14.xml"/><Relationship Id="rId14" Type="http://schemas.openxmlformats.org/officeDocument/2006/relationships/image" Target="../media/image27.png"/><Relationship Id="rId22" Type="http://schemas.openxmlformats.org/officeDocument/2006/relationships/image" Target="../media/image31.png"/><Relationship Id="rId27" Type="http://schemas.openxmlformats.org/officeDocument/2006/relationships/customXml" Target="../ink/ink23.xml"/><Relationship Id="rId30" Type="http://schemas.openxmlformats.org/officeDocument/2006/relationships/image" Target="../media/image35.png"/><Relationship Id="rId35" Type="http://schemas.openxmlformats.org/officeDocument/2006/relationships/customXml" Target="../ink/ink27.xml"/><Relationship Id="rId8" Type="http://schemas.openxmlformats.org/officeDocument/2006/relationships/image" Target="../media/image24.png"/><Relationship Id="rId3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30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35.xml"/><Relationship Id="rId5" Type="http://schemas.openxmlformats.org/officeDocument/2006/relationships/customXml" Target="../ink/ink32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58.png"/><Relationship Id="rId4" Type="http://schemas.openxmlformats.org/officeDocument/2006/relationships/customXml" Target="../ink/ink37.xml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66.png"/><Relationship Id="rId18" Type="http://schemas.openxmlformats.org/officeDocument/2006/relationships/customXml" Target="../ink/ink48.xml"/><Relationship Id="rId3" Type="http://schemas.openxmlformats.org/officeDocument/2006/relationships/customXml" Target="../ink/ink40.xml"/><Relationship Id="rId21" Type="http://schemas.openxmlformats.org/officeDocument/2006/relationships/image" Target="../media/image70.png"/><Relationship Id="rId7" Type="http://schemas.openxmlformats.org/officeDocument/2006/relationships/image" Target="../media/image63.png"/><Relationship Id="rId12" Type="http://schemas.openxmlformats.org/officeDocument/2006/relationships/customXml" Target="../ink/ink45.xml"/><Relationship Id="rId17" Type="http://schemas.openxmlformats.org/officeDocument/2006/relationships/image" Target="../media/image68.png"/><Relationship Id="rId2" Type="http://schemas.openxmlformats.org/officeDocument/2006/relationships/image" Target="../media/image61.png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65.png"/><Relationship Id="rId5" Type="http://schemas.openxmlformats.org/officeDocument/2006/relationships/customXml" Target="../ink/ink41.xml"/><Relationship Id="rId15" Type="http://schemas.openxmlformats.org/officeDocument/2006/relationships/image" Target="../media/image67.png"/><Relationship Id="rId23" Type="http://schemas.openxmlformats.org/officeDocument/2006/relationships/image" Target="../media/image71.png"/><Relationship Id="rId10" Type="http://schemas.openxmlformats.org/officeDocument/2006/relationships/customXml" Target="../ink/ink44.xml"/><Relationship Id="rId19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BFFD-1824-A518-95D9-362551D10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ICT246 Revision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01EF4-9D15-2027-5985-0E1BE9693E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36DA92-B65D-41C5-7377-CD1FF1D4D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10"/>
    </mc:Choice>
    <mc:Fallback xmlns="">
      <p:transition spd="slow" advTm="16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9" y="174949"/>
            <a:ext cx="9558282" cy="5226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exactly a virtualization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6" y="1028989"/>
            <a:ext cx="10515600" cy="2400011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Hypervisor is needed </a:t>
            </a:r>
            <a:r>
              <a:rPr lang="en-US" sz="2200" dirty="0">
                <a:sym typeface="Wingdings" panose="05000000000000000000" pitchFamily="2" charset="2"/>
              </a:rPr>
              <a:t>a </a:t>
            </a:r>
            <a:r>
              <a:rPr lang="en-US" sz="2200" dirty="0">
                <a:highlight>
                  <a:srgbClr val="FFFF00"/>
                </a:highlight>
                <a:sym typeface="Wingdings" panose="05000000000000000000" pitchFamily="2" charset="2"/>
              </a:rPr>
              <a:t>software layer </a:t>
            </a:r>
            <a:r>
              <a:rPr lang="en-US" sz="2200" dirty="0">
                <a:sym typeface="Wingdings" panose="05000000000000000000" pitchFamily="2" charset="2"/>
              </a:rPr>
              <a:t>that enables virtualization 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                                          sits between the physical hardware of a computer </a:t>
            </a:r>
            <a:r>
              <a:rPr lang="en-US" sz="2200" dirty="0">
                <a:highlight>
                  <a:srgbClr val="FFFF00"/>
                </a:highlight>
                <a:sym typeface="Wingdings" panose="05000000000000000000" pitchFamily="2" charset="2"/>
              </a:rPr>
              <a:t>(host)</a:t>
            </a:r>
            <a:r>
              <a:rPr lang="en-US" sz="2200" dirty="0">
                <a:sym typeface="Wingdings" panose="05000000000000000000" pitchFamily="2" charset="2"/>
              </a:rPr>
              <a:t> and virtual machines </a:t>
            </a:r>
            <a:r>
              <a:rPr lang="en-US" sz="2200" dirty="0">
                <a:highlight>
                  <a:srgbClr val="FFFF00"/>
                </a:highlight>
                <a:sym typeface="Wingdings" panose="05000000000000000000" pitchFamily="2" charset="2"/>
              </a:rPr>
              <a:t>(guests) </a:t>
            </a:r>
            <a:r>
              <a:rPr lang="en-US" sz="2200" dirty="0">
                <a:sym typeface="Wingdings" panose="05000000000000000000" pitchFamily="2" charset="2"/>
              </a:rPr>
              <a:t>running on it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                                          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manage and allocate </a:t>
            </a:r>
            <a:r>
              <a:rPr lang="en-GB" sz="2200" dirty="0">
                <a:sym typeface="Wingdings" panose="05000000000000000000" pitchFamily="2" charset="2"/>
              </a:rPr>
              <a:t>the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physical resources </a:t>
            </a:r>
            <a:r>
              <a:rPr lang="en-GB" sz="2200" dirty="0">
                <a:sym typeface="Wingdings" panose="05000000000000000000" pitchFamily="2" charset="2"/>
              </a:rPr>
              <a:t>of the host computer to the virtual machines. It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creates and manages </a:t>
            </a:r>
            <a:r>
              <a:rPr lang="en-GB" sz="2200" dirty="0">
                <a:sym typeface="Wingdings" panose="05000000000000000000" pitchFamily="2" charset="2"/>
              </a:rPr>
              <a:t>these virtual environments, allowing multiple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operating systems and applications </a:t>
            </a:r>
            <a:r>
              <a:rPr lang="en-GB" sz="2200" dirty="0">
                <a:sym typeface="Wingdings" panose="05000000000000000000" pitchFamily="2" charset="2"/>
              </a:rPr>
              <a:t>to run independently on the same physical hardware</a:t>
            </a:r>
          </a:p>
          <a:p>
            <a:pPr marL="0" indent="0">
              <a:buNone/>
            </a:pPr>
            <a:endParaRPr lang="en-GB" sz="22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CDFD7-B506-2B4E-7AF9-4B059FBD5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036" y="3429000"/>
            <a:ext cx="3103822" cy="33999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B3B2AD-94ED-C123-0E10-3593D9B2614C}"/>
              </a:ext>
            </a:extLst>
          </p:cNvPr>
          <p:cNvSpPr txBox="1">
            <a:spLocks/>
          </p:cNvSpPr>
          <p:nvPr/>
        </p:nvSpPr>
        <p:spPr>
          <a:xfrm>
            <a:off x="748146" y="28761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Why organization uses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EF433-3582-810B-8C5A-05AEB294E239}"/>
              </a:ext>
            </a:extLst>
          </p:cNvPr>
          <p:cNvSpPr txBox="1"/>
          <p:nvPr/>
        </p:nvSpPr>
        <p:spPr>
          <a:xfrm>
            <a:off x="838773" y="4056361"/>
            <a:ext cx="73211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Consolidatio</a:t>
            </a:r>
            <a:r>
              <a:rPr lang="en-US" dirty="0"/>
              <a:t>n </a:t>
            </a:r>
            <a:r>
              <a:rPr lang="en-US" dirty="0">
                <a:sym typeface="Wingdings" panose="05000000000000000000" pitchFamily="2" charset="2"/>
              </a:rPr>
              <a:t>A server can run multiple VMs improving efficiency by sharing resources(in this </a:t>
            </a:r>
            <a:r>
              <a:rPr lang="en-US" dirty="0" err="1">
                <a:sym typeface="Wingdings" panose="05000000000000000000" pitchFamily="2" charset="2"/>
              </a:rPr>
              <a:t>case,instead</a:t>
            </a:r>
            <a:r>
              <a:rPr lang="en-US" dirty="0">
                <a:sym typeface="Wingdings" panose="05000000000000000000" pitchFamily="2" charset="2"/>
              </a:rPr>
              <a:t> of each VM having their own separate </a:t>
            </a:r>
            <a:r>
              <a:rPr lang="en-US" dirty="0" err="1">
                <a:sym typeface="Wingdings" panose="05000000000000000000" pitchFamily="2" charset="2"/>
              </a:rPr>
              <a:t>server,they</a:t>
            </a:r>
            <a:r>
              <a:rPr lang="en-US" dirty="0">
                <a:sym typeface="Wingdings" panose="05000000000000000000" pitchFamily="2" charset="2"/>
              </a:rPr>
              <a:t> share the resources of that one server </a:t>
            </a:r>
          </a:p>
          <a:p>
            <a:pPr algn="l"/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Rapid development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new VM can be deployed in a very short time span as </a:t>
            </a:r>
            <a:r>
              <a:rPr lang="en-GB" sz="1800" b="0" i="0" u="none" strike="noStrike" baseline="0" dirty="0">
                <a:latin typeface="Calibri" panose="020F0502020204030204" pitchFamily="34" charset="0"/>
              </a:rPr>
              <a:t>VM consists of files, which are easy to copy. 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  <a:sym typeface="Wingdings" panose="05000000000000000000" pitchFamily="2" charset="2"/>
              </a:rPr>
              <a:t>Ease of management</a:t>
            </a:r>
            <a:r>
              <a:rPr lang="en-US" dirty="0">
                <a:sym typeface="Wingdings" panose="05000000000000000000" pitchFamily="2" charset="2"/>
              </a:rPr>
              <a:t> if you would like to test out a new software but not sure if it affects your </a:t>
            </a:r>
            <a:r>
              <a:rPr lang="en-US" dirty="0" err="1">
                <a:sym typeface="Wingdings" panose="05000000000000000000" pitchFamily="2" charset="2"/>
              </a:rPr>
              <a:t>computer,you</a:t>
            </a:r>
            <a:r>
              <a:rPr lang="en-US" dirty="0">
                <a:sym typeface="Wingdings" panose="05000000000000000000" pitchFamily="2" charset="2"/>
              </a:rPr>
              <a:t> can run it in VM without the need to mess things up on your actual computer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AB0210-E092-9432-0F5F-11E198BFA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0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76"/>
    </mc:Choice>
    <mc:Fallback xmlns="">
      <p:transition spd="slow" advTm="52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Hypervisor type 1 vs type 2: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BF195D-25AE-E850-2D79-97622F91E0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770473"/>
              </p:ext>
            </p:extLst>
          </p:nvPr>
        </p:nvGraphicFramePr>
        <p:xfrm>
          <a:off x="838200" y="1406238"/>
          <a:ext cx="10515600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2533876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74686969"/>
                    </a:ext>
                  </a:extLst>
                </a:gridCol>
              </a:tblGrid>
              <a:tr h="180822">
                <a:tc>
                  <a:txBody>
                    <a:bodyPr/>
                    <a:lstStyle/>
                    <a:p>
                      <a:r>
                        <a:rPr lang="en-US" dirty="0"/>
                        <a:t>Hypervisor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Hypervisor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79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Sits between hardware and Guest 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Sits between Host OS and Guest 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578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directly control the hardware such as processor and 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host OS to talk to the hardware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841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 performance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Lesser performance due to the additional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611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Examples: VMware </a:t>
                      </a:r>
                      <a:r>
                        <a:rPr lang="en-US" dirty="0" err="1"/>
                        <a:t>ESXi</a:t>
                      </a:r>
                      <a:r>
                        <a:rPr lang="en-US" dirty="0"/>
                        <a:t>, and Microsoft Hyper-V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Oracle VM VirtualBox, </a:t>
                      </a:r>
                      <a:r>
                        <a:rPr lang="en-US" dirty="0" err="1"/>
                        <a:t>Vmware</a:t>
                      </a:r>
                      <a:r>
                        <a:rPr lang="en-US" dirty="0"/>
                        <a:t> workstation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2680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7FB9979-C5AD-FEE1-B6BA-372F0492F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846" y="3798918"/>
            <a:ext cx="5021247" cy="293876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4F3CDA5-8C00-AB8A-1EBF-6775EBA5D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99"/>
    </mc:Choice>
    <mc:Fallback xmlns="">
      <p:transition spd="slow" advTm="56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7" y="83731"/>
            <a:ext cx="10515600" cy="583142"/>
          </a:xfrm>
        </p:spPr>
        <p:txBody>
          <a:bodyPr>
            <a:normAutofit fontScale="90000"/>
          </a:bodyPr>
          <a:lstStyle/>
          <a:p>
            <a:r>
              <a:rPr lang="en-US" dirty="0"/>
              <a:t>Booting process of 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072" y="853239"/>
            <a:ext cx="11768666" cy="20804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Windows Booting </a:t>
            </a:r>
          </a:p>
          <a:p>
            <a:pPr lvl="1"/>
            <a:r>
              <a:rPr lang="en-US" dirty="0"/>
              <a:t>BIOS</a:t>
            </a:r>
            <a:r>
              <a:rPr lang="en-US" dirty="0">
                <a:highlight>
                  <a:srgbClr val="00FF00"/>
                </a:highlight>
              </a:rPr>
              <a:t>(first stage boot loader-ROM)</a:t>
            </a:r>
            <a:r>
              <a:rPr lang="en-US" dirty="0">
                <a:sym typeface="Wingdings" panose="05000000000000000000" pitchFamily="2" charset="2"/>
              </a:rPr>
              <a:t> Windows boot manager</a:t>
            </a:r>
            <a:r>
              <a:rPr lang="en-US" dirty="0">
                <a:highlight>
                  <a:srgbClr val="00FF00"/>
                </a:highlight>
                <a:sym typeface="Wingdings" panose="05000000000000000000" pitchFamily="2" charset="2"/>
              </a:rPr>
              <a:t>(installed in active partition of hard disk)</a:t>
            </a:r>
            <a:r>
              <a:rPr lang="en-US" dirty="0">
                <a:sym typeface="Wingdings" panose="05000000000000000000" pitchFamily="2" charset="2"/>
              </a:rPr>
              <a:t>  start OS</a:t>
            </a:r>
          </a:p>
          <a:p>
            <a:r>
              <a:rPr lang="en-US" dirty="0">
                <a:sym typeface="Wingdings" panose="05000000000000000000" pitchFamily="2" charset="2"/>
              </a:rPr>
              <a:t>Linux Booting </a:t>
            </a:r>
          </a:p>
          <a:p>
            <a:pPr lvl="1"/>
            <a:r>
              <a:rPr lang="en-US" dirty="0"/>
              <a:t>BIOS</a:t>
            </a:r>
            <a:r>
              <a:rPr lang="en-US" dirty="0">
                <a:highlight>
                  <a:srgbClr val="00FF00"/>
                </a:highlight>
              </a:rPr>
              <a:t>(ROM) </a:t>
            </a:r>
            <a:r>
              <a:rPr lang="en-US" dirty="0">
                <a:sym typeface="Wingdings" panose="05000000000000000000" pitchFamily="2" charset="2"/>
              </a:rPr>
              <a:t>  GRUB(</a:t>
            </a:r>
            <a:r>
              <a:rPr lang="en-US" dirty="0">
                <a:highlight>
                  <a:srgbClr val="00FF00"/>
                </a:highlight>
                <a:sym typeface="Wingdings" panose="05000000000000000000" pitchFamily="2" charset="2"/>
              </a:rPr>
              <a:t>Master Boot Record-MBR</a:t>
            </a:r>
            <a:r>
              <a:rPr lang="en-US" dirty="0">
                <a:sym typeface="Wingdings" panose="05000000000000000000" pitchFamily="2" charset="2"/>
              </a:rPr>
              <a:t>)  start of OS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02096C-6112-0A60-E473-385EB53719E1}"/>
                  </a:ext>
                </a:extLst>
              </p14:cNvPr>
              <p14:cNvContentPartPr/>
              <p14:nvPr/>
            </p14:nvContentPartPr>
            <p14:xfrm>
              <a:off x="516365" y="3373391"/>
              <a:ext cx="43992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02096C-6112-0A60-E473-385EB53719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365" y="3265391"/>
                <a:ext cx="5475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E8D4540-617E-55B2-5FD4-294A4D61A867}"/>
              </a:ext>
            </a:extLst>
          </p:cNvPr>
          <p:cNvSpPr txBox="1"/>
          <p:nvPr/>
        </p:nvSpPr>
        <p:spPr>
          <a:xfrm>
            <a:off x="1022056" y="3136563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Indicates the location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6C38C-2ED4-0B97-FC1A-77368E55A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509" y="3357854"/>
            <a:ext cx="5268229" cy="3484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D5CF8-949D-D3DA-8668-D2593CF12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7" y="3638038"/>
            <a:ext cx="6532071" cy="264926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BCAE2EE-C28A-8C74-B833-2BE5ABDCE3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7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41"/>
    </mc:Choice>
    <mc:Fallback xmlns="">
      <p:transition spd="slow" advTm="2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8" y="194611"/>
            <a:ext cx="2602442" cy="1175931"/>
          </a:xfrm>
        </p:spPr>
        <p:txBody>
          <a:bodyPr>
            <a:normAutofit fontScale="90000"/>
          </a:bodyPr>
          <a:lstStyle/>
          <a:p>
            <a:r>
              <a:rPr lang="en-US" dirty="0"/>
              <a:t>Lab Practice: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112313-D7BC-8714-8FDE-A6790C2E8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588768"/>
              </p:ext>
            </p:extLst>
          </p:nvPr>
        </p:nvGraphicFramePr>
        <p:xfrm>
          <a:off x="2857500" y="-866774"/>
          <a:ext cx="9334500" cy="9191634"/>
        </p:xfrm>
        <a:graphic>
          <a:graphicData uri="http://schemas.openxmlformats.org/drawingml/2006/table">
            <a:tbl>
              <a:tblPr/>
              <a:tblGrid>
                <a:gridCol w="2115545">
                  <a:extLst>
                    <a:ext uri="{9D8B030D-6E8A-4147-A177-3AD203B41FA5}">
                      <a16:colId xmlns:a16="http://schemas.microsoft.com/office/drawing/2014/main" val="2682256367"/>
                    </a:ext>
                  </a:extLst>
                </a:gridCol>
                <a:gridCol w="7218955">
                  <a:extLst>
                    <a:ext uri="{9D8B030D-6E8A-4147-A177-3AD203B41FA5}">
                      <a16:colId xmlns:a16="http://schemas.microsoft.com/office/drawing/2014/main" val="658910235"/>
                    </a:ext>
                  </a:extLst>
                </a:gridCol>
              </a:tblGrid>
              <a:tr h="281902"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solidFill>
                            <a:srgbClr val="92D050"/>
                          </a:solidFill>
                          <a:effectLst/>
                        </a:rPr>
                        <a:t>Command</a:t>
                      </a:r>
                    </a:p>
                  </a:txBody>
                  <a:tcPr marL="14553" marR="14553" marT="7276" marB="7276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solidFill>
                            <a:srgbClr val="92D050"/>
                          </a:solidFill>
                          <a:effectLst/>
                        </a:rPr>
                        <a:t>Explanation</a:t>
                      </a:r>
                    </a:p>
                  </a:txBody>
                  <a:tcPr marL="14553" marR="14553" marT="7276" marB="7276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55133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date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current date and time.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1390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date --help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help information about the date command.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47305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date +%R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current time in 24-hour HH:MM format.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86021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date +%x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current date in the locale's date format.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384168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man date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Opens the manual page for the date command, providing detailed information on how to use it.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3603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whoami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username of the current user.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0784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Allows the user to change their password.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572341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$ cat /</a:t>
                      </a:r>
                      <a:r>
                        <a:rPr lang="en-US" sz="1400" dirty="0" err="1">
                          <a:solidFill>
                            <a:srgbClr val="92D050"/>
                          </a:solidFill>
                          <a:effectLst/>
                        </a:rPr>
                        <a:t>etc</a:t>
                      </a:r>
                      <a:r>
                        <a:rPr lang="en-US" sz="1400" dirty="0">
                          <a:solidFill>
                            <a:srgbClr val="92D050"/>
                          </a:solidFill>
                          <a:effectLst/>
                        </a:rPr>
                        <a:t>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contents of the /etc/passwd file, which contains information about user accounts.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75201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file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Determines the file type of /etc/passwd.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81539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head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first 10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57100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head -3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first 3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00819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tail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last 10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797618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tail -4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last 4 lines of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47327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number of lines, words, and bytes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1552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-l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number of lines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965112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-w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number of words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1781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wc -c /etc/passwd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the number of bytes in the /etc/passwd file.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035829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ls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Lists files and directories in the current directory.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248387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ls -l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Lists files and directories in the current directory in long format, providing detailed information.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711947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ls -la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Lists all files and directories in the current directory, including hidden ones, in long format.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876119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history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Displays the command history of the current session.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22815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!10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Executes the 10th command from the command history.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482286"/>
                  </a:ext>
                </a:extLst>
              </a:tr>
              <a:tr h="281902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ip addr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Displays information about network interfaces, including IP addresses.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769950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man passwd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>
                          <a:solidFill>
                            <a:srgbClr val="92D050"/>
                          </a:solidFill>
                          <a:effectLst/>
                        </a:rPr>
                        <a:t>Opens the manual page for the passwd command, providing detailed information on how to use it.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702286"/>
                  </a:ext>
                </a:extLst>
              </a:tr>
              <a:tr h="547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rgbClr val="92D050"/>
                          </a:solidFill>
                          <a:effectLst/>
                        </a:rPr>
                        <a:t>$ sudo shutdown -h now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Shuts down the system immediately. The </a:t>
                      </a:r>
                      <a:r>
                        <a:rPr lang="en-GB" sz="1400" dirty="0" err="1">
                          <a:solidFill>
                            <a:srgbClr val="92D050"/>
                          </a:solidFill>
                          <a:effectLst/>
                        </a:rPr>
                        <a:t>sudo</a:t>
                      </a:r>
                      <a:r>
                        <a:rPr lang="en-GB" sz="1400" dirty="0">
                          <a:solidFill>
                            <a:srgbClr val="92D050"/>
                          </a:solidFill>
                          <a:effectLst/>
                        </a:rPr>
                        <a:t> command is used to run the shutdown command with superuser privileges.</a:t>
                      </a:r>
                    </a:p>
                  </a:txBody>
                  <a:tcPr marL="14553" marR="14553" marT="7276" marB="7276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1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80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1"/>
    </mc:Choice>
    <mc:Fallback xmlns="">
      <p:transition spd="slow" advTm="302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8694"/>
          </a:xfrm>
        </p:spPr>
        <p:txBody>
          <a:bodyPr/>
          <a:lstStyle/>
          <a:p>
            <a:r>
              <a:rPr lang="en-US" dirty="0"/>
              <a:t>Date Formatting commands: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7D1E9-9CF6-7148-68A2-C46172EAD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15" y="1032994"/>
            <a:ext cx="9906586" cy="54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"/>
    </mc:Choice>
    <mc:Fallback xmlns="">
      <p:transition spd="slow" advTm="106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L02: File system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system management is </a:t>
            </a:r>
            <a:r>
              <a:rPr lang="en-US" dirty="0" err="1"/>
              <a:t>impt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perform functions and ops such as </a:t>
            </a:r>
            <a:r>
              <a:rPr lang="en-US" dirty="0" err="1">
                <a:sym typeface="Wingdings" panose="05000000000000000000" pitchFamily="2" charset="2"/>
              </a:rPr>
              <a:t>read,creat,delete,close</a:t>
            </a:r>
            <a:r>
              <a:rPr lang="en-US" dirty="0">
                <a:sym typeface="Wingdings" panose="05000000000000000000" pitchFamily="2" charset="2"/>
              </a:rPr>
              <a:t> and write.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25364-2221-4EBC-5E3D-C141E941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99" y="2899403"/>
            <a:ext cx="7525800" cy="30865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D65187-8828-A09C-26CF-4F8288245CA0}"/>
                  </a:ext>
                </a:extLst>
              </p14:cNvPr>
              <p14:cNvContentPartPr/>
              <p14:nvPr/>
            </p14:nvContentPartPr>
            <p14:xfrm>
              <a:off x="4324592" y="3616510"/>
              <a:ext cx="1132560" cy="64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D65187-8828-A09C-26CF-4F8288245C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0952" y="3508870"/>
                <a:ext cx="12402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4EFDB9E-D381-5812-F1DD-7369AECE1351}"/>
                  </a:ext>
                </a:extLst>
              </p14:cNvPr>
              <p14:cNvContentPartPr/>
              <p14:nvPr/>
            </p14:nvContentPartPr>
            <p14:xfrm>
              <a:off x="7269032" y="3622270"/>
              <a:ext cx="1000800" cy="41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4EFDB9E-D381-5812-F1DD-7369AECE13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5392" y="3514630"/>
                <a:ext cx="11084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4E51A12-365B-DBDF-922D-FCDFB5A3A279}"/>
                  </a:ext>
                </a:extLst>
              </p14:cNvPr>
              <p14:cNvContentPartPr/>
              <p14:nvPr/>
            </p14:nvContentPartPr>
            <p14:xfrm>
              <a:off x="6314312" y="3846910"/>
              <a:ext cx="753120" cy="18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4E51A12-365B-DBDF-922D-FCDFB5A3A2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60672" y="3739270"/>
                <a:ext cx="8607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30579FF-2825-17E3-F1EA-6AD67457F0BC}"/>
                  </a:ext>
                </a:extLst>
              </p14:cNvPr>
              <p14:cNvContentPartPr/>
              <p14:nvPr/>
            </p14:nvContentPartPr>
            <p14:xfrm>
              <a:off x="2967392" y="4168390"/>
              <a:ext cx="2380680" cy="5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30579FF-2825-17E3-F1EA-6AD67457F0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31392" y="4096750"/>
                <a:ext cx="24523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A9BB0EA-CB0F-66BB-0BCB-D7DFB15E3900}"/>
                  </a:ext>
                </a:extLst>
              </p14:cNvPr>
              <p14:cNvContentPartPr/>
              <p14:nvPr/>
            </p14:nvContentPartPr>
            <p14:xfrm>
              <a:off x="6417992" y="4202950"/>
              <a:ext cx="1420200" cy="35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A9BB0EA-CB0F-66BB-0BCB-D7DFB15E39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1992" y="4131310"/>
                <a:ext cx="14918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6B5FAF-6B06-563D-9C1D-54750FCC57E1}"/>
                  </a:ext>
                </a:extLst>
              </p14:cNvPr>
              <p14:cNvContentPartPr/>
              <p14:nvPr/>
            </p14:nvContentPartPr>
            <p14:xfrm>
              <a:off x="6302792" y="4778230"/>
              <a:ext cx="1104120" cy="12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6B5FAF-6B06-563D-9C1D-54750FCC57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66792" y="4706590"/>
                <a:ext cx="11757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0B5412-06E4-1027-F800-D9B461216AFE}"/>
                  </a:ext>
                </a:extLst>
              </p14:cNvPr>
              <p14:cNvContentPartPr/>
              <p14:nvPr/>
            </p14:nvContentPartPr>
            <p14:xfrm>
              <a:off x="3760832" y="4554670"/>
              <a:ext cx="19897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0B5412-06E4-1027-F800-D9B461216A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725192" y="4482670"/>
                <a:ext cx="2061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EE9055-6F6C-D071-71C0-FADED86F49C0}"/>
                  </a:ext>
                </a:extLst>
              </p14:cNvPr>
              <p14:cNvContentPartPr/>
              <p14:nvPr/>
            </p14:nvContentPartPr>
            <p14:xfrm>
              <a:off x="3922112" y="5399230"/>
              <a:ext cx="1742040" cy="29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EE9055-6F6C-D071-71C0-FADED86F49C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6112" y="5327590"/>
                <a:ext cx="18136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8AA7E48-0864-4048-0746-79E45B5BC6DB}"/>
                  </a:ext>
                </a:extLst>
              </p14:cNvPr>
              <p14:cNvContentPartPr/>
              <p14:nvPr/>
            </p14:nvContentPartPr>
            <p14:xfrm>
              <a:off x="7711832" y="5352430"/>
              <a:ext cx="1059840" cy="38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8AA7E48-0864-4048-0746-79E45B5BC6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76192" y="5280790"/>
                <a:ext cx="1131480" cy="1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63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2"/>
    </mc:Choice>
    <mc:Fallback xmlns="">
      <p:transition spd="slow" advTm="60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81" y="8322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From study unit 2: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ACA371-7946-A09A-DF94-4985AAB6A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069" y="812145"/>
            <a:ext cx="7005816" cy="578461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C14323-ECE9-EEDE-147B-700A309626A0}"/>
                  </a:ext>
                </a:extLst>
              </p14:cNvPr>
              <p14:cNvContentPartPr/>
              <p14:nvPr/>
            </p14:nvContentPartPr>
            <p14:xfrm>
              <a:off x="3354751" y="1106848"/>
              <a:ext cx="384840" cy="14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C14323-ECE9-EEDE-147B-700A309626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9111" y="1034848"/>
                <a:ext cx="4564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BF386E6-6A87-78A8-5767-1DF6E5C5AFF4}"/>
                  </a:ext>
                </a:extLst>
              </p14:cNvPr>
              <p14:cNvContentPartPr/>
              <p14:nvPr/>
            </p14:nvContentPartPr>
            <p14:xfrm>
              <a:off x="6036031" y="1085248"/>
              <a:ext cx="2701800" cy="5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BF386E6-6A87-78A8-5767-1DF6E5C5AF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0391" y="1013608"/>
                <a:ext cx="27734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27E9EF4-A602-6D95-94B0-1706E32A3DC8}"/>
                  </a:ext>
                </a:extLst>
              </p14:cNvPr>
              <p14:cNvContentPartPr/>
              <p14:nvPr/>
            </p14:nvContentPartPr>
            <p14:xfrm>
              <a:off x="3396151" y="1471168"/>
              <a:ext cx="219600" cy="1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27E9EF4-A602-6D95-94B0-1706E32A3D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60511" y="1399528"/>
                <a:ext cx="2912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3328524-FA46-BCD1-A7D7-2165A0A95B3A}"/>
                  </a:ext>
                </a:extLst>
              </p14:cNvPr>
              <p14:cNvContentPartPr/>
              <p14:nvPr/>
            </p14:nvContentPartPr>
            <p14:xfrm>
              <a:off x="7755031" y="1484848"/>
              <a:ext cx="1086120" cy="34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3328524-FA46-BCD1-A7D7-2165A0A95B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9391" y="1413208"/>
                <a:ext cx="11577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CF984B0-BA13-4B6D-F2E4-ACCF84E83338}"/>
                  </a:ext>
                </a:extLst>
              </p14:cNvPr>
              <p14:cNvContentPartPr/>
              <p14:nvPr/>
            </p14:nvContentPartPr>
            <p14:xfrm>
              <a:off x="3389311" y="1917568"/>
              <a:ext cx="130680" cy="7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CF984B0-BA13-4B6D-F2E4-ACCF84E8333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53311" y="1845928"/>
                <a:ext cx="2023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383826F-E537-B0CF-39B0-BD10F8FAEE3F}"/>
                  </a:ext>
                </a:extLst>
              </p14:cNvPr>
              <p14:cNvContentPartPr/>
              <p14:nvPr/>
            </p14:nvContentPartPr>
            <p14:xfrm>
              <a:off x="6448951" y="1895248"/>
              <a:ext cx="1106280" cy="57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383826F-E537-B0CF-39B0-BD10F8FAEE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12951" y="1823608"/>
                <a:ext cx="11779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BD6E28-9757-9AA4-D422-AF69441951AA}"/>
                  </a:ext>
                </a:extLst>
              </p14:cNvPr>
              <p14:cNvContentPartPr/>
              <p14:nvPr/>
            </p14:nvContentPartPr>
            <p14:xfrm>
              <a:off x="3409831" y="2311408"/>
              <a:ext cx="723240" cy="74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BD6E28-9757-9AA4-D422-AF69441951A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74191" y="2239768"/>
                <a:ext cx="79488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B1AEA4-9E42-DFD0-5123-953963A27D15}"/>
                  </a:ext>
                </a:extLst>
              </p14:cNvPr>
              <p14:cNvContentPartPr/>
              <p14:nvPr/>
            </p14:nvContentPartPr>
            <p14:xfrm>
              <a:off x="5699431" y="2309248"/>
              <a:ext cx="1354320" cy="28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B1AEA4-9E42-DFD0-5123-953963A27D1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63431" y="2237608"/>
                <a:ext cx="14259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5EA802F-8DCA-4483-9A8C-6E77C135F93F}"/>
                  </a:ext>
                </a:extLst>
              </p14:cNvPr>
              <p14:cNvContentPartPr/>
              <p14:nvPr/>
            </p14:nvContentPartPr>
            <p14:xfrm>
              <a:off x="3396151" y="2811808"/>
              <a:ext cx="289440" cy="123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5EA802F-8DCA-4483-9A8C-6E77C135F93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60511" y="2739808"/>
                <a:ext cx="3610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9D5465-7CE2-92C8-65B3-ED33E5FF67C8}"/>
                  </a:ext>
                </a:extLst>
              </p14:cNvPr>
              <p14:cNvContentPartPr/>
              <p14:nvPr/>
            </p14:nvContentPartPr>
            <p14:xfrm>
              <a:off x="6999031" y="2645848"/>
              <a:ext cx="1995840" cy="97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9D5465-7CE2-92C8-65B3-ED33E5FF67C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63031" y="2573848"/>
                <a:ext cx="2067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8742F9F-2EB4-B962-8454-AAA194953C34}"/>
                  </a:ext>
                </a:extLst>
              </p14:cNvPr>
              <p14:cNvContentPartPr/>
              <p14:nvPr/>
            </p14:nvContentPartPr>
            <p14:xfrm>
              <a:off x="3423511" y="3182608"/>
              <a:ext cx="777240" cy="14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8742F9F-2EB4-B962-8454-AAA194953C3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7511" y="3110608"/>
                <a:ext cx="8488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8DD171-7739-99AE-A40F-47A99FD42D66}"/>
                  </a:ext>
                </a:extLst>
              </p14:cNvPr>
              <p14:cNvContentPartPr/>
              <p14:nvPr/>
            </p14:nvContentPartPr>
            <p14:xfrm>
              <a:off x="5871151" y="3209968"/>
              <a:ext cx="1422720" cy="50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8DD171-7739-99AE-A40F-47A99FD42D6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35511" y="3137968"/>
                <a:ext cx="14943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F9260C6-912E-BBD1-E9C2-381CC3258957}"/>
                  </a:ext>
                </a:extLst>
              </p14:cNvPr>
              <p14:cNvContentPartPr/>
              <p14:nvPr/>
            </p14:nvContentPartPr>
            <p14:xfrm>
              <a:off x="3327751" y="3595528"/>
              <a:ext cx="569880" cy="90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F9260C6-912E-BBD1-E9C2-381CC325895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91751" y="3523888"/>
                <a:ext cx="6415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2BDCA88-4E1B-73F5-939E-E2B52D27A39F}"/>
                  </a:ext>
                </a:extLst>
              </p14:cNvPr>
              <p14:cNvContentPartPr/>
              <p14:nvPr/>
            </p14:nvContentPartPr>
            <p14:xfrm>
              <a:off x="5472631" y="3574648"/>
              <a:ext cx="948240" cy="69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2BDCA88-4E1B-73F5-939E-E2B52D27A39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36631" y="3502648"/>
                <a:ext cx="1019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E21DA3-A8D8-084E-BE46-4141730D6E8B}"/>
                  </a:ext>
                </a:extLst>
              </p14:cNvPr>
              <p14:cNvContentPartPr/>
              <p14:nvPr/>
            </p14:nvContentPartPr>
            <p14:xfrm>
              <a:off x="3361951" y="4021408"/>
              <a:ext cx="185040" cy="7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E21DA3-A8D8-084E-BE46-4141730D6E8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25951" y="3949408"/>
                <a:ext cx="2566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67BF7D4-A6A8-CDA1-29EE-ADCF49489C74}"/>
                  </a:ext>
                </a:extLst>
              </p14:cNvPr>
              <p14:cNvContentPartPr/>
              <p14:nvPr/>
            </p14:nvContentPartPr>
            <p14:xfrm>
              <a:off x="3513151" y="4413088"/>
              <a:ext cx="845280" cy="14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67BF7D4-A6A8-CDA1-29EE-ADCF49489C7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77151" y="4341088"/>
                <a:ext cx="916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E252BFA-FA83-F8BE-7C65-584BF790FFA3}"/>
                  </a:ext>
                </a:extLst>
              </p14:cNvPr>
              <p14:cNvContentPartPr/>
              <p14:nvPr/>
            </p14:nvContentPartPr>
            <p14:xfrm>
              <a:off x="5926231" y="4454848"/>
              <a:ext cx="1869480" cy="34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E252BFA-FA83-F8BE-7C65-584BF790FFA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90591" y="4382848"/>
                <a:ext cx="19411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078326E-F0E8-B2C4-161C-2E0038974793}"/>
                  </a:ext>
                </a:extLst>
              </p14:cNvPr>
              <p14:cNvContentPartPr/>
              <p14:nvPr/>
            </p14:nvContentPartPr>
            <p14:xfrm>
              <a:off x="3430351" y="4894408"/>
              <a:ext cx="742320" cy="35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078326E-F0E8-B2C4-161C-2E003897479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94711" y="4822408"/>
                <a:ext cx="813960" cy="1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99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32" y="127127"/>
            <a:ext cx="10515600" cy="1325563"/>
          </a:xfrm>
        </p:spPr>
        <p:txBody>
          <a:bodyPr/>
          <a:lstStyle/>
          <a:p>
            <a:r>
              <a:rPr lang="en-US" dirty="0"/>
              <a:t>Create a bash script: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4E9BB8-2637-6A63-2B84-67CCF546B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32" y="1502144"/>
            <a:ext cx="7184165" cy="4389892"/>
          </a:xfr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E355E34-F735-2F94-E6F1-A62AA662E61E}"/>
              </a:ext>
            </a:extLst>
          </p:cNvPr>
          <p:cNvSpPr/>
          <p:nvPr/>
        </p:nvSpPr>
        <p:spPr>
          <a:xfrm>
            <a:off x="5912660" y="314847"/>
            <a:ext cx="3306967" cy="2275687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err="1"/>
              <a:t>Qn:Why</a:t>
            </a:r>
            <a:r>
              <a:rPr lang="en-US" sz="1400" dirty="0"/>
              <a:t> do we need to make this an </a:t>
            </a:r>
            <a:r>
              <a:rPr lang="en-US" sz="1400" dirty="0">
                <a:highlight>
                  <a:srgbClr val="FFFF00"/>
                </a:highlight>
              </a:rPr>
              <a:t>executable?</a:t>
            </a:r>
            <a:r>
              <a:rPr lang="en-US" sz="1400" dirty="0"/>
              <a:t> Why is it </a:t>
            </a:r>
            <a:r>
              <a:rPr lang="en-US" sz="1400" dirty="0">
                <a:highlight>
                  <a:srgbClr val="FFFF00"/>
                </a:highlight>
              </a:rPr>
              <a:t>not auto enabled</a:t>
            </a:r>
            <a:r>
              <a:rPr lang="en-US" sz="1400" dirty="0"/>
              <a:t>?</a:t>
            </a:r>
          </a:p>
          <a:p>
            <a:endParaRPr lang="en-US" sz="1400" dirty="0"/>
          </a:p>
          <a:p>
            <a:r>
              <a:rPr lang="en-GB" sz="1400" dirty="0"/>
              <a:t>Security: Making a script executable requires explicit permission from the user, helping to prevent accidental execution of potentially harmful scripts. It ensures that users consciously decide which scripts they want to execute.</a:t>
            </a:r>
            <a:endParaRPr lang="en-US" sz="1400" dirty="0"/>
          </a:p>
        </p:txBody>
      </p:sp>
      <p:pic>
        <p:nvPicPr>
          <p:cNvPr id="2050" name="Picture 2" descr="🤔 Thinking Face emoji Meaning | Dictionary.com">
            <a:extLst>
              <a:ext uri="{FF2B5EF4-FFF2-40B4-BE49-F238E27FC236}">
                <a16:creationId xmlns:a16="http://schemas.microsoft.com/office/drawing/2014/main" id="{3173A388-C88E-51B3-DB03-4628ACD8A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69" y="110743"/>
            <a:ext cx="755555" cy="7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44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3846A-D1F3-975F-A535-DA9BEA84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5380"/>
            <a:ext cx="8083305" cy="5751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8CC724A-FA36-9AC1-8AFF-64AD03B5F8CE}"/>
                  </a:ext>
                </a:extLst>
              </p14:cNvPr>
              <p14:cNvContentPartPr/>
              <p14:nvPr/>
            </p14:nvContentPartPr>
            <p14:xfrm>
              <a:off x="2165671" y="2769688"/>
              <a:ext cx="1643040" cy="35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8CC724A-FA36-9AC1-8AFF-64AD03B5F8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0031" y="2698048"/>
                <a:ext cx="17146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B273EF-E99A-C735-E83E-53916E555817}"/>
                  </a:ext>
                </a:extLst>
              </p14:cNvPr>
              <p14:cNvContentPartPr/>
              <p14:nvPr/>
            </p14:nvContentPartPr>
            <p14:xfrm>
              <a:off x="2983951" y="3176128"/>
              <a:ext cx="639000" cy="28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B273EF-E99A-C735-E83E-53916E5558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7951" y="3104488"/>
                <a:ext cx="710640" cy="1717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20C69F4B-1B15-8BCE-77E1-6565BD6D95AC}"/>
              </a:ext>
            </a:extLst>
          </p:cNvPr>
          <p:cNvSpPr txBox="1"/>
          <p:nvPr/>
        </p:nvSpPr>
        <p:spPr>
          <a:xfrm>
            <a:off x="3698837" y="3036279"/>
            <a:ext cx="6304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ighlight>
                  <a:srgbClr val="00FF00"/>
                </a:highlight>
              </a:rPr>
              <a:t>#Make folder “OS” and store it in a variable named “$num”</a:t>
            </a:r>
          </a:p>
        </p:txBody>
      </p:sp>
    </p:spTree>
    <p:extLst>
      <p:ext uri="{BB962C8B-B14F-4D97-AF65-F5344CB8AC3E}">
        <p14:creationId xmlns:p14="http://schemas.microsoft.com/office/powerpoint/2010/main" val="120589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52E508-BA3B-187C-85BB-7E42E3A67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9" y="866668"/>
            <a:ext cx="11090264" cy="443767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276DB67-F8E6-9A69-FA62-3C99CB7E4AA0}"/>
              </a:ext>
            </a:extLst>
          </p:cNvPr>
          <p:cNvSpPr/>
          <p:nvPr/>
        </p:nvSpPr>
        <p:spPr>
          <a:xfrm>
            <a:off x="5672030" y="3575097"/>
            <a:ext cx="2894454" cy="1457541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CB0264-E968-37F9-FBE3-4C18FEBD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782" y="3877604"/>
            <a:ext cx="2763825" cy="1079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When you create the </a:t>
            </a:r>
            <a:r>
              <a:rPr lang="en-US" sz="1600" dirty="0" err="1"/>
              <a:t>files,its</a:t>
            </a:r>
            <a:r>
              <a:rPr lang="en-US" sz="1600" dirty="0"/>
              <a:t> </a:t>
            </a:r>
            <a:r>
              <a:rPr lang="en-US" sz="1600" dirty="0" err="1"/>
              <a:t>empty,so</a:t>
            </a:r>
            <a:r>
              <a:rPr lang="en-US" sz="1600" dirty="0"/>
              <a:t> now use echo to input a message “I love SUSS” in the files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89337D-1123-7363-549C-985607A7D659}"/>
              </a:ext>
            </a:extLst>
          </p:cNvPr>
          <p:cNvGrpSpPr/>
          <p:nvPr/>
        </p:nvGrpSpPr>
        <p:grpSpPr>
          <a:xfrm>
            <a:off x="3114271" y="3155608"/>
            <a:ext cx="2432160" cy="855360"/>
            <a:chOff x="3114271" y="3155608"/>
            <a:chExt cx="2432160" cy="85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6A4F81-7AE8-1A6E-00F7-577850CEE4CE}"/>
                    </a:ext>
                  </a:extLst>
                </p14:cNvPr>
                <p14:cNvContentPartPr/>
                <p14:nvPr/>
              </p14:nvContentPartPr>
              <p14:xfrm>
                <a:off x="3114271" y="3155608"/>
                <a:ext cx="2309760" cy="729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6A4F81-7AE8-1A6E-00F7-577850CEE4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08151" y="3149488"/>
                  <a:ext cx="232200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E803D4-3A0F-A821-D934-61A3996C2860}"/>
                    </a:ext>
                  </a:extLst>
                </p14:cNvPr>
                <p14:cNvContentPartPr/>
                <p14:nvPr/>
              </p14:nvContentPartPr>
              <p14:xfrm>
                <a:off x="5403511" y="3755008"/>
                <a:ext cx="142920" cy="255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E803D4-3A0F-A821-D934-61A3996C286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97391" y="3748888"/>
                  <a:ext cx="15516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264948-84F5-3FD9-2C60-EF47F31F28AC}"/>
                  </a:ext>
                </a:extLst>
              </p14:cNvPr>
              <p14:cNvContentPartPr/>
              <p14:nvPr/>
            </p14:nvContentPartPr>
            <p14:xfrm>
              <a:off x="1044631" y="4784608"/>
              <a:ext cx="2894040" cy="41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264948-84F5-3FD9-2C60-EF47F31F28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8991" y="4712968"/>
                <a:ext cx="296568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5E897D7-E166-5E7F-CF13-B1DD39FA48C2}"/>
              </a:ext>
            </a:extLst>
          </p:cNvPr>
          <p:cNvGrpSpPr/>
          <p:nvPr/>
        </p:nvGrpSpPr>
        <p:grpSpPr>
          <a:xfrm>
            <a:off x="2282311" y="4365568"/>
            <a:ext cx="3244320" cy="784440"/>
            <a:chOff x="2282311" y="4365568"/>
            <a:chExt cx="3244320" cy="7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F1D77F-797E-BC54-64DC-D689631E61FF}"/>
                    </a:ext>
                  </a:extLst>
                </p14:cNvPr>
                <p14:cNvContentPartPr/>
                <p14:nvPr/>
              </p14:nvContentPartPr>
              <p14:xfrm>
                <a:off x="2282311" y="4468168"/>
                <a:ext cx="3162600" cy="68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F1D77F-797E-BC54-64DC-D689631E61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76191" y="4462048"/>
                  <a:ext cx="31748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604E84-6020-1EFA-F740-D751EC6038E6}"/>
                    </a:ext>
                  </a:extLst>
                </p14:cNvPr>
                <p14:cNvContentPartPr/>
                <p14:nvPr/>
              </p14:nvContentPartPr>
              <p14:xfrm>
                <a:off x="5410711" y="4365568"/>
                <a:ext cx="115920" cy="21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604E84-6020-1EFA-F740-D751EC6038E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4591" y="4359448"/>
                  <a:ext cx="128160" cy="22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9093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L01: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200" dirty="0"/>
              <a:t>Why are operating systems needed in computer or other devices?</a:t>
            </a:r>
          </a:p>
          <a:p>
            <a:pPr algn="just"/>
            <a:r>
              <a:rPr lang="en-GB" sz="2200" dirty="0"/>
              <a:t>An operating system (OS) is like the boss of your computer, making sure </a:t>
            </a:r>
            <a:r>
              <a:rPr lang="en-GB" sz="2200" dirty="0">
                <a:highlight>
                  <a:srgbClr val="FFFF00"/>
                </a:highlight>
              </a:rPr>
              <a:t>everything runs smoothly</a:t>
            </a:r>
            <a:r>
              <a:rPr lang="en-GB" sz="2200" dirty="0"/>
              <a:t>. You study it to understand how your </a:t>
            </a:r>
            <a:r>
              <a:rPr lang="en-GB" sz="2200" dirty="0">
                <a:highlight>
                  <a:srgbClr val="FFFF00"/>
                </a:highlight>
              </a:rPr>
              <a:t>computer works better</a:t>
            </a:r>
            <a:r>
              <a:rPr lang="en-GB" sz="2200" dirty="0"/>
              <a:t>, so you can </a:t>
            </a:r>
            <a:r>
              <a:rPr lang="en-GB" sz="2200" dirty="0">
                <a:highlight>
                  <a:srgbClr val="FFFF00"/>
                </a:highlight>
              </a:rPr>
              <a:t>fix problems and make things work even better</a:t>
            </a:r>
            <a:r>
              <a:rPr lang="en-GB" sz="2200" dirty="0"/>
              <a:t>. It's like knowing how to maintain and improve your </a:t>
            </a:r>
            <a:r>
              <a:rPr lang="en-GB" sz="2200" dirty="0" err="1"/>
              <a:t>favorite</a:t>
            </a:r>
            <a:r>
              <a:rPr lang="en-GB" sz="2200" dirty="0"/>
              <a:t> toy.</a:t>
            </a:r>
          </a:p>
          <a:p>
            <a:pPr marL="0" indent="0" algn="just">
              <a:buNone/>
            </a:pPr>
            <a:r>
              <a:rPr lang="en-GB" sz="2200" dirty="0"/>
              <a:t>Why are operating systems needed in computer or other devices?</a:t>
            </a:r>
          </a:p>
          <a:p>
            <a:pPr algn="just"/>
            <a:r>
              <a:rPr lang="en-GB" sz="2200" dirty="0"/>
              <a:t>They manage all the </a:t>
            </a:r>
            <a:r>
              <a:rPr lang="en-GB" sz="2200" dirty="0">
                <a:highlight>
                  <a:srgbClr val="FFFF00"/>
                </a:highlight>
              </a:rPr>
              <a:t>different tasks and programs</a:t>
            </a:r>
            <a:r>
              <a:rPr lang="en-GB" sz="2200" dirty="0"/>
              <a:t>, making sure they work together </a:t>
            </a:r>
            <a:r>
              <a:rPr lang="en-GB" sz="2200" dirty="0">
                <a:highlight>
                  <a:srgbClr val="FFFF00"/>
                </a:highlight>
              </a:rPr>
              <a:t>smoothly without crashing into each other.</a:t>
            </a:r>
            <a:r>
              <a:rPr lang="en-GB" sz="2200" dirty="0"/>
              <a:t> Without an operating system, your device wouldn't know </a:t>
            </a:r>
            <a:r>
              <a:rPr lang="en-GB" sz="2200" dirty="0">
                <a:highlight>
                  <a:srgbClr val="FFFF00"/>
                </a:highlight>
              </a:rPr>
              <a:t>how to handle things like running apps</a:t>
            </a:r>
            <a:r>
              <a:rPr lang="en-GB" sz="2200" dirty="0"/>
              <a:t>, </a:t>
            </a:r>
            <a:r>
              <a:rPr lang="en-GB" sz="2200" dirty="0">
                <a:highlight>
                  <a:srgbClr val="FFFF00"/>
                </a:highlight>
              </a:rPr>
              <a:t>saving files, or connecting to the internet. </a:t>
            </a:r>
            <a:r>
              <a:rPr lang="en-GB" sz="2200" dirty="0"/>
              <a:t>Basically, they're the glue that holds everything together and makes your device actually usable.</a:t>
            </a:r>
          </a:p>
          <a:p>
            <a:pPr algn="just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A64F5C-E841-D1EB-34E5-1DD27B181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4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6"/>
    </mc:Choice>
    <mc:Fallback xmlns="">
      <p:transition spd="slow" advTm="56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Allocation Methods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53" y="1462563"/>
            <a:ext cx="4956245" cy="3516570"/>
          </a:xfrm>
        </p:spPr>
        <p:txBody>
          <a:bodyPr>
            <a:normAutofit/>
          </a:bodyPr>
          <a:lstStyle/>
          <a:p>
            <a:r>
              <a:rPr lang="en-US" sz="1400" dirty="0"/>
              <a:t>Contiguous </a:t>
            </a:r>
          </a:p>
          <a:p>
            <a:pPr lvl="1"/>
            <a:r>
              <a:rPr lang="en-US" sz="1400" dirty="0"/>
              <a:t>Each file is represented by a single line which shows the start block and length of the file</a:t>
            </a:r>
          </a:p>
          <a:p>
            <a:pPr lvl="1"/>
            <a:r>
              <a:rPr lang="en-US" sz="1400" dirty="0"/>
              <a:t>Easy to implement and to retrieve a single block </a:t>
            </a:r>
          </a:p>
          <a:p>
            <a:pPr marL="457200" lvl="1" indent="0">
              <a:buNone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6E77EE6-8F15-1D96-EBE9-23A8B0127AC4}"/>
                  </a:ext>
                </a:extLst>
              </p14:cNvPr>
              <p14:cNvContentPartPr/>
              <p14:nvPr/>
            </p14:nvContentPartPr>
            <p14:xfrm>
              <a:off x="4956751" y="1862848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6E77EE6-8F15-1D96-EBE9-23A8B0127A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631" y="1856728"/>
                <a:ext cx="12600" cy="12600"/>
              </a:xfrm>
              <a:prstGeom prst="rect">
                <a:avLst/>
              </a:prstGeom>
            </p:spPr>
          </p:pic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019A97B-6245-80BC-EFD2-596A084926AE}"/>
              </a:ext>
            </a:extLst>
          </p:cNvPr>
          <p:cNvCxnSpPr>
            <a:cxnSpLocks/>
          </p:cNvCxnSpPr>
          <p:nvPr/>
        </p:nvCxnSpPr>
        <p:spPr>
          <a:xfrm>
            <a:off x="5507045" y="1554188"/>
            <a:ext cx="0" cy="113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C13F58C-BCF1-B187-C417-4F0E0D43FCC9}"/>
              </a:ext>
            </a:extLst>
          </p:cNvPr>
          <p:cNvSpPr txBox="1"/>
          <p:nvPr/>
        </p:nvSpPr>
        <p:spPr>
          <a:xfrm>
            <a:off x="5685780" y="1457540"/>
            <a:ext cx="58839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Contiguous 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External fragmentation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GB" sz="1400" dirty="0">
                <a:sym typeface="Wingdings" panose="05000000000000000000" pitchFamily="2" charset="2"/>
              </a:rPr>
              <a:t>When files are created, deleted, and modified over time, the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available disk </a:t>
            </a:r>
            <a:r>
              <a:rPr lang="en-GB" sz="1400" dirty="0">
                <a:sym typeface="Wingdings" panose="05000000000000000000" pitchFamily="2" charset="2"/>
              </a:rPr>
              <a:t>space becomes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fragmented into smaller</a:t>
            </a:r>
            <a:r>
              <a:rPr lang="en-GB" sz="1400" dirty="0">
                <a:sym typeface="Wingdings" panose="05000000000000000000" pitchFamily="2" charset="2"/>
              </a:rPr>
              <a:t>,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non-contiguous chunks</a:t>
            </a:r>
            <a:r>
              <a:rPr lang="en-GB" sz="1400" dirty="0">
                <a:sym typeface="Wingdings" panose="05000000000000000000" pitchFamily="2" charset="2"/>
              </a:rPr>
              <a:t>. The file system will have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difficulty in finding space </a:t>
            </a:r>
            <a:r>
              <a:rPr lang="en-GB" sz="1400" dirty="0">
                <a:sym typeface="Wingdings" panose="05000000000000000000" pitchFamily="2" charset="2"/>
              </a:rPr>
              <a:t>to </a:t>
            </a:r>
            <a:r>
              <a:rPr lang="en-GB" sz="1400" dirty="0">
                <a:highlight>
                  <a:srgbClr val="FFFF00"/>
                </a:highlight>
                <a:sym typeface="Wingdings" panose="05000000000000000000" pitchFamily="2" charset="2"/>
              </a:rPr>
              <a:t>store longer files.</a:t>
            </a:r>
            <a:endParaRPr lang="en-US" sz="1400" dirty="0">
              <a:highlight>
                <a:srgbClr val="FFFF00"/>
              </a:highlight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DC8B8F1-62E0-4EC0-CE60-9781B8EF9E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92"/>
          <a:stretch/>
        </p:blipFill>
        <p:spPr>
          <a:xfrm>
            <a:off x="95216" y="2528363"/>
            <a:ext cx="5375782" cy="38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" y="103869"/>
            <a:ext cx="10515600" cy="776156"/>
          </a:xfrm>
        </p:spPr>
        <p:txBody>
          <a:bodyPr/>
          <a:lstStyle/>
          <a:p>
            <a:r>
              <a:rPr lang="en-US" dirty="0"/>
              <a:t>Chained allocation: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64C1B5-320E-8ACC-1A0C-95DE4E46D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3814" y="2978013"/>
            <a:ext cx="7060817" cy="36419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9AFA73-7D26-6AA0-328E-08C60F55FC3E}"/>
              </a:ext>
            </a:extLst>
          </p:cNvPr>
          <p:cNvSpPr txBox="1"/>
          <p:nvPr/>
        </p:nvSpPr>
        <p:spPr>
          <a:xfrm>
            <a:off x="653143" y="935026"/>
            <a:ext cx="5156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Chained: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Allocation is done on </a:t>
            </a:r>
            <a:r>
              <a:rPr lang="en-US" sz="1600" dirty="0">
                <a:highlight>
                  <a:srgbClr val="FFFF00"/>
                </a:highlight>
              </a:rPr>
              <a:t>individual block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Each block is responsible to point to the next block(</a:t>
            </a:r>
            <a:r>
              <a:rPr lang="en-US" sz="1600" dirty="0">
                <a:highlight>
                  <a:srgbClr val="FFFF00"/>
                </a:highlight>
              </a:rPr>
              <a:t>can be random</a:t>
            </a:r>
            <a:r>
              <a:rPr lang="en-US" sz="1600" dirty="0"/>
              <a:t>) and a pointer is used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Each file only needs to know the </a:t>
            </a:r>
            <a:r>
              <a:rPr lang="en-US" sz="1600" dirty="0">
                <a:highlight>
                  <a:srgbClr val="FFFF00"/>
                </a:highlight>
              </a:rPr>
              <a:t>start block</a:t>
            </a:r>
            <a:r>
              <a:rPr lang="en-US" sz="1600" dirty="0"/>
              <a:t>, and with that no fragmentation issue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DBA7CA-9D4C-03E6-0C3C-53596C207F44}"/>
              </a:ext>
            </a:extLst>
          </p:cNvPr>
          <p:cNvCxnSpPr>
            <a:cxnSpLocks/>
          </p:cNvCxnSpPr>
          <p:nvPr/>
        </p:nvCxnSpPr>
        <p:spPr>
          <a:xfrm>
            <a:off x="6093708" y="996902"/>
            <a:ext cx="0" cy="1864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221569-8ED5-EAD8-003F-4900982E4EEE}"/>
              </a:ext>
            </a:extLst>
          </p:cNvPr>
          <p:cNvSpPr txBox="1"/>
          <p:nvPr/>
        </p:nvSpPr>
        <p:spPr>
          <a:xfrm>
            <a:off x="6206003" y="935026"/>
            <a:ext cx="50188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Limitations of chained: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With chained allocation, </a:t>
            </a:r>
            <a:r>
              <a:rPr lang="en-GB" sz="1600" dirty="0">
                <a:highlight>
                  <a:srgbClr val="FFFF00"/>
                </a:highlight>
              </a:rPr>
              <a:t>different parts of a file </a:t>
            </a:r>
            <a:r>
              <a:rPr lang="en-GB" sz="1600" dirty="0"/>
              <a:t>are stored in </a:t>
            </a:r>
            <a:r>
              <a:rPr lang="en-GB" sz="1600" dirty="0">
                <a:highlight>
                  <a:srgbClr val="FFFF00"/>
                </a:highlight>
              </a:rPr>
              <a:t>different places on the disk</a:t>
            </a:r>
            <a:r>
              <a:rPr lang="en-GB" sz="1600" dirty="0"/>
              <a:t>, so if you need to read or write several blocks of a file, the system has to </a:t>
            </a:r>
            <a:r>
              <a:rPr lang="en-GB" sz="1600" dirty="0">
                <a:highlight>
                  <a:srgbClr val="FFFF00"/>
                </a:highlight>
              </a:rPr>
              <a:t>jump around the disk to find them</a:t>
            </a:r>
            <a:r>
              <a:rPr lang="en-GB" sz="1600" dirty="0"/>
              <a:t>. This can </a:t>
            </a:r>
            <a:r>
              <a:rPr lang="en-GB" sz="1600" dirty="0">
                <a:highlight>
                  <a:srgbClr val="FFFF00"/>
                </a:highlight>
              </a:rPr>
              <a:t>slow down performance</a:t>
            </a:r>
            <a:r>
              <a:rPr lang="en-GB" sz="1600" dirty="0"/>
              <a:t> because it </a:t>
            </a:r>
            <a:r>
              <a:rPr lang="en-GB" sz="1600" dirty="0">
                <a:highlight>
                  <a:srgbClr val="FFFF00"/>
                </a:highlight>
              </a:rPr>
              <a:t>takes time to move </a:t>
            </a:r>
            <a:r>
              <a:rPr lang="en-GB" sz="1600" dirty="0"/>
              <a:t>the disk's reading head to different locations.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4748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16" y="110743"/>
            <a:ext cx="10515600" cy="927411"/>
          </a:xfrm>
        </p:spPr>
        <p:txBody>
          <a:bodyPr/>
          <a:lstStyle/>
          <a:p>
            <a:r>
              <a:rPr lang="en-US" dirty="0"/>
              <a:t>Indexed allocation: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116" y="859399"/>
            <a:ext cx="5570048" cy="3870730"/>
          </a:xfrm>
        </p:spPr>
        <p:txBody>
          <a:bodyPr>
            <a:normAutofit/>
          </a:bodyPr>
          <a:lstStyle/>
          <a:p>
            <a:r>
              <a:rPr lang="en-US" sz="1600" dirty="0"/>
              <a:t>Index </a:t>
            </a:r>
          </a:p>
          <a:p>
            <a:pPr lvl="1"/>
            <a:r>
              <a:rPr lang="en-US" sz="1600" dirty="0"/>
              <a:t>File indexes are kept in a separate block different from FAT</a:t>
            </a:r>
          </a:p>
          <a:p>
            <a:pPr lvl="1"/>
            <a:r>
              <a:rPr lang="en-US" sz="1600" dirty="0"/>
              <a:t>Allocation can be either fixed size or variable size portions</a:t>
            </a:r>
          </a:p>
          <a:p>
            <a:pPr lvl="1"/>
            <a:r>
              <a:rPr lang="en-US" sz="1600" dirty="0"/>
              <a:t>Each file is represented by a single line that shows the index block </a:t>
            </a:r>
          </a:p>
          <a:p>
            <a:pPr lvl="1"/>
            <a:r>
              <a:rPr lang="en-US" sz="1600" dirty="0"/>
              <a:t>Index block shows the actual location of the files</a:t>
            </a:r>
          </a:p>
          <a:p>
            <a:pPr lvl="1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68B5E-2CDE-ED19-D1B1-97164D40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965" y="2952893"/>
            <a:ext cx="5340838" cy="37808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42925D-8465-D0AA-E64D-11B7400B90D8}"/>
              </a:ext>
            </a:extLst>
          </p:cNvPr>
          <p:cNvCxnSpPr>
            <a:cxnSpLocks/>
          </p:cNvCxnSpPr>
          <p:nvPr/>
        </p:nvCxnSpPr>
        <p:spPr>
          <a:xfrm>
            <a:off x="5841618" y="1167836"/>
            <a:ext cx="0" cy="1702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61F29E-603D-892E-4C36-E15E8A66DB19}"/>
              </a:ext>
            </a:extLst>
          </p:cNvPr>
          <p:cNvSpPr txBox="1"/>
          <p:nvPr/>
        </p:nvSpPr>
        <p:spPr>
          <a:xfrm>
            <a:off x="6096000" y="1167837"/>
            <a:ext cx="4461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Advantages of Index allocation: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</a:t>
            </a:r>
            <a:r>
              <a:rPr lang="en-US" sz="1600" dirty="0">
                <a:highlight>
                  <a:srgbClr val="FFFF00"/>
                </a:highlight>
              </a:rPr>
              <a:t>external fragmentation issue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 v</a:t>
            </a:r>
            <a:r>
              <a:rPr lang="en-US" sz="1600" dirty="0">
                <a:highlight>
                  <a:srgbClr val="FFFF00"/>
                </a:highlight>
              </a:rPr>
              <a:t>ariable size portions will improve the locality </a:t>
            </a:r>
          </a:p>
        </p:txBody>
      </p:sp>
    </p:spTree>
    <p:extLst>
      <p:ext uri="{BB962C8B-B14F-4D97-AF65-F5344CB8AC3E}">
        <p14:creationId xmlns:p14="http://schemas.microsoft.com/office/powerpoint/2010/main" val="2728922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54" y="43365"/>
            <a:ext cx="9009361" cy="783163"/>
          </a:xfrm>
        </p:spPr>
        <p:txBody>
          <a:bodyPr/>
          <a:lstStyle/>
          <a:p>
            <a:r>
              <a:rPr lang="en-US" dirty="0"/>
              <a:t>L03:Access control and system security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54" y="720248"/>
            <a:ext cx="11866574" cy="588859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500" dirty="0"/>
              <a:t>What is access control in OS?</a:t>
            </a:r>
          </a:p>
          <a:p>
            <a:pPr marL="0" indent="0" algn="just">
              <a:buNone/>
            </a:pPr>
            <a:r>
              <a:rPr lang="en-US" sz="1500" dirty="0"/>
              <a:t>Ensures that </a:t>
            </a:r>
            <a:r>
              <a:rPr lang="en-US" sz="1500" dirty="0">
                <a:highlight>
                  <a:srgbClr val="FFFF00"/>
                </a:highlight>
              </a:rPr>
              <a:t>controls which users can perform what tasks within an </a:t>
            </a:r>
            <a:r>
              <a:rPr lang="en-US" sz="1500" dirty="0" err="1">
                <a:highlight>
                  <a:srgbClr val="FFFF00"/>
                </a:highlight>
              </a:rPr>
              <a:t>OS,</a:t>
            </a:r>
            <a:r>
              <a:rPr lang="en-US" sz="1500" dirty="0" err="1"/>
              <a:t>for</a:t>
            </a:r>
            <a:r>
              <a:rPr lang="en-US" sz="1500" dirty="0"/>
              <a:t> example if you have the permissions to install a software it will continue, but if you don’t it will prompt an error message.</a:t>
            </a:r>
          </a:p>
          <a:p>
            <a:pPr marL="0" indent="0" algn="just">
              <a:buNone/>
            </a:pPr>
            <a:r>
              <a:rPr lang="en-US" sz="1500" dirty="0"/>
              <a:t>Why do we need one in OS?</a:t>
            </a:r>
          </a:p>
          <a:p>
            <a:pPr marL="0" indent="0" algn="just">
              <a:buNone/>
            </a:pPr>
            <a:r>
              <a:rPr lang="en-GB" sz="1500" dirty="0"/>
              <a:t>If there is no access control, that means </a:t>
            </a:r>
            <a:r>
              <a:rPr lang="en-GB" sz="1500" dirty="0">
                <a:highlight>
                  <a:srgbClr val="FFFF00"/>
                </a:highlight>
              </a:rPr>
              <a:t>everyone can perform any tasks</a:t>
            </a:r>
            <a:r>
              <a:rPr lang="en-GB" sz="1500" dirty="0"/>
              <a:t>, and that is very dangerous, especially for a server OS. You will not want a </a:t>
            </a:r>
            <a:r>
              <a:rPr lang="en-GB" sz="1500" dirty="0">
                <a:highlight>
                  <a:srgbClr val="FFFF00"/>
                </a:highlight>
              </a:rPr>
              <a:t>user from a marketing department to delete sensitive files from an accounting department</a:t>
            </a:r>
            <a:r>
              <a:rPr lang="en-GB" sz="1500" dirty="0"/>
              <a:t>. It will also improve the security as if the OS is </a:t>
            </a:r>
            <a:r>
              <a:rPr lang="en-GB" sz="1500" dirty="0">
                <a:highlight>
                  <a:srgbClr val="FFFF00"/>
                </a:highlight>
              </a:rPr>
              <a:t>infected by malware</a:t>
            </a:r>
            <a:r>
              <a:rPr lang="en-GB" sz="1500" dirty="0"/>
              <a:t>, and the </a:t>
            </a:r>
            <a:r>
              <a:rPr lang="en-GB" sz="1500" dirty="0">
                <a:highlight>
                  <a:srgbClr val="FFFF00"/>
                </a:highlight>
              </a:rPr>
              <a:t>malware does not have the permission</a:t>
            </a:r>
            <a:r>
              <a:rPr lang="en-GB" sz="1500" dirty="0"/>
              <a:t>, it will </a:t>
            </a:r>
            <a:r>
              <a:rPr lang="en-GB" sz="1500" b="1" u="sng" dirty="0"/>
              <a:t>not execute.</a:t>
            </a:r>
            <a:endParaRPr lang="en-US" sz="1500" b="1" u="sng" dirty="0"/>
          </a:p>
          <a:p>
            <a:pPr algn="just"/>
            <a:r>
              <a:rPr lang="en-US" sz="1500" dirty="0"/>
              <a:t>3 types of access control </a:t>
            </a:r>
          </a:p>
          <a:p>
            <a:pPr lvl="1" algn="just"/>
            <a:r>
              <a:rPr lang="en-US" sz="1500" dirty="0">
                <a:highlight>
                  <a:srgbClr val="FFFF00"/>
                </a:highlight>
              </a:rPr>
              <a:t>M</a:t>
            </a:r>
            <a:r>
              <a:rPr lang="en-US" sz="1500" dirty="0"/>
              <a:t>andatory </a:t>
            </a:r>
            <a:r>
              <a:rPr lang="en-US" sz="1500" dirty="0">
                <a:highlight>
                  <a:srgbClr val="FFFF00"/>
                </a:highlight>
              </a:rPr>
              <a:t>A</a:t>
            </a:r>
            <a:r>
              <a:rPr lang="en-US" sz="1500" dirty="0"/>
              <a:t>ccess </a:t>
            </a:r>
            <a:r>
              <a:rPr lang="en-US" sz="1500" dirty="0">
                <a:highlight>
                  <a:srgbClr val="FFFF00"/>
                </a:highlight>
              </a:rPr>
              <a:t>C</a:t>
            </a:r>
            <a:r>
              <a:rPr lang="en-US" sz="1500" dirty="0"/>
              <a:t>ontrol</a:t>
            </a:r>
          </a:p>
          <a:p>
            <a:pPr lvl="2" algn="just"/>
            <a:r>
              <a:rPr lang="en-US" sz="1500" dirty="0"/>
              <a:t>Access is given based on security labels and security clearances </a:t>
            </a:r>
          </a:p>
          <a:p>
            <a:pPr lvl="2" algn="just"/>
            <a:r>
              <a:rPr lang="en-US" sz="1500" dirty="0"/>
              <a:t>Is strict and can be applied to military environment </a:t>
            </a:r>
          </a:p>
          <a:p>
            <a:pPr lvl="1" algn="just"/>
            <a:r>
              <a:rPr lang="en-US" sz="1500" dirty="0">
                <a:highlight>
                  <a:srgbClr val="FFFF00"/>
                </a:highlight>
              </a:rPr>
              <a:t>D</a:t>
            </a:r>
            <a:r>
              <a:rPr lang="en-US" sz="1500" dirty="0"/>
              <a:t>iscretionary </a:t>
            </a:r>
            <a:r>
              <a:rPr lang="en-US" sz="1500" dirty="0">
                <a:highlight>
                  <a:srgbClr val="FFFF00"/>
                </a:highlight>
              </a:rPr>
              <a:t>A</a:t>
            </a:r>
            <a:r>
              <a:rPr lang="en-US" sz="1500" dirty="0"/>
              <a:t>ccess </a:t>
            </a:r>
            <a:r>
              <a:rPr lang="en-US" sz="1500" dirty="0">
                <a:highlight>
                  <a:srgbClr val="FFFF00"/>
                </a:highlight>
              </a:rPr>
              <a:t>C</a:t>
            </a:r>
            <a:r>
              <a:rPr lang="en-US" sz="1500" dirty="0"/>
              <a:t>ontrol</a:t>
            </a:r>
          </a:p>
          <a:p>
            <a:pPr lvl="2" algn="just"/>
            <a:r>
              <a:rPr lang="en-US" sz="1500" dirty="0"/>
              <a:t>Controls is based on subjects and on access rules if they can perform certain actions based on the objects </a:t>
            </a:r>
          </a:p>
          <a:p>
            <a:pPr lvl="2" algn="just"/>
            <a:r>
              <a:rPr lang="en-US" sz="1500" dirty="0"/>
              <a:t>Allows each user to control access to their own objects</a:t>
            </a:r>
          </a:p>
          <a:p>
            <a:pPr lvl="2" algn="just"/>
            <a:r>
              <a:rPr lang="en-US" sz="1500" dirty="0"/>
              <a:t>Flexible and it allows the subjects to grant access to other objects </a:t>
            </a:r>
          </a:p>
          <a:p>
            <a:pPr lvl="2" algn="just"/>
            <a:r>
              <a:rPr lang="en-US" sz="1500" dirty="0"/>
              <a:t>Can become messy(limitation)</a:t>
            </a:r>
          </a:p>
          <a:p>
            <a:pPr lvl="1" algn="just"/>
            <a:r>
              <a:rPr lang="en-US" sz="1500" dirty="0">
                <a:highlight>
                  <a:srgbClr val="FFFF00"/>
                </a:highlight>
              </a:rPr>
              <a:t>R</a:t>
            </a:r>
            <a:r>
              <a:rPr lang="en-US" sz="1500" dirty="0"/>
              <a:t>ole </a:t>
            </a:r>
            <a:r>
              <a:rPr lang="en-US" sz="1500" dirty="0">
                <a:highlight>
                  <a:srgbClr val="FFFF00"/>
                </a:highlight>
              </a:rPr>
              <a:t>B</a:t>
            </a:r>
            <a:r>
              <a:rPr lang="en-US" sz="1500" dirty="0"/>
              <a:t>ased </a:t>
            </a:r>
            <a:r>
              <a:rPr lang="en-US" sz="1500" dirty="0">
                <a:highlight>
                  <a:srgbClr val="FFFF00"/>
                </a:highlight>
              </a:rPr>
              <a:t>A</a:t>
            </a:r>
            <a:r>
              <a:rPr lang="en-US" sz="1500" dirty="0"/>
              <a:t>ccess </a:t>
            </a:r>
            <a:r>
              <a:rPr lang="en-US" sz="1500" dirty="0">
                <a:highlight>
                  <a:srgbClr val="FFFF00"/>
                </a:highlight>
              </a:rPr>
              <a:t>C</a:t>
            </a:r>
            <a:r>
              <a:rPr lang="en-US" sz="1500" dirty="0"/>
              <a:t>ontrol </a:t>
            </a:r>
          </a:p>
          <a:p>
            <a:pPr lvl="2" algn="just"/>
            <a:r>
              <a:rPr lang="en-US" sz="1400" dirty="0"/>
              <a:t>Access </a:t>
            </a:r>
            <a:r>
              <a:rPr lang="en-US" sz="1400" dirty="0" err="1"/>
              <a:t>ig</a:t>
            </a:r>
            <a:r>
              <a:rPr lang="en-US" sz="1400" dirty="0"/>
              <a:t> given based on the job functionality that the user have and on rules that states which roles have what access to each object </a:t>
            </a:r>
          </a:p>
          <a:p>
            <a:pPr lvl="2" algn="just"/>
            <a:r>
              <a:rPr lang="en-GB" sz="1400" dirty="0"/>
              <a:t>Access are given to roles instead of individual users, and the users are assigned to different roles </a:t>
            </a:r>
          </a:p>
          <a:p>
            <a:pPr lvl="2" algn="just"/>
            <a:r>
              <a:rPr lang="en-GB" sz="1400" dirty="0"/>
              <a:t>In general, an administrator assigns a user to a particular role that has certain rights </a:t>
            </a:r>
          </a:p>
          <a:p>
            <a:pPr lvl="2" algn="just"/>
            <a:r>
              <a:rPr lang="en-GB" sz="1400" dirty="0"/>
              <a:t>not as flexible as DAC, but it is easier to manage as it is centrally controlled </a:t>
            </a:r>
          </a:p>
          <a:p>
            <a:pPr lvl="2"/>
            <a:endParaRPr lang="en-US" sz="1400" dirty="0"/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585858"/>
                </a:solidFill>
                <a:latin typeface="Calibri" panose="020F0502020204030204" pitchFamily="34" charset="0"/>
              </a:rPr>
              <a:t>© </a:t>
            </a:r>
            <a:endParaRPr lang="en-US" sz="1100" dirty="0"/>
          </a:p>
          <a:p>
            <a:pPr lvl="2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512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08" y="268132"/>
            <a:ext cx="9408122" cy="329401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 control in Linux: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13" y="835597"/>
            <a:ext cx="4655075" cy="5675205"/>
          </a:xfrm>
        </p:spPr>
        <p:txBody>
          <a:bodyPr/>
          <a:lstStyle/>
          <a:p>
            <a:r>
              <a:rPr lang="en-US" dirty="0"/>
              <a:t>ls –l &lt;filename&gt;</a:t>
            </a:r>
          </a:p>
          <a:p>
            <a:r>
              <a:rPr lang="en-US" dirty="0"/>
              <a:t>Default Permissions in numeric value </a:t>
            </a:r>
          </a:p>
          <a:p>
            <a:pPr lvl="1"/>
            <a:r>
              <a:rPr lang="en-US" dirty="0"/>
              <a:t>Read (4)</a:t>
            </a:r>
          </a:p>
          <a:p>
            <a:pPr lvl="1"/>
            <a:r>
              <a:rPr lang="en-US" dirty="0"/>
              <a:t>Write (2)</a:t>
            </a:r>
          </a:p>
          <a:p>
            <a:pPr lvl="1"/>
            <a:r>
              <a:rPr lang="en-US" dirty="0"/>
              <a:t>Execute (1)</a:t>
            </a:r>
          </a:p>
          <a:p>
            <a:pPr lvl="1"/>
            <a:r>
              <a:rPr lang="en-US" dirty="0"/>
              <a:t>Total = 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8BDEB0-BC7E-F1DB-C7C2-2AF9A963BF91}"/>
              </a:ext>
            </a:extLst>
          </p:cNvPr>
          <p:cNvSpPr/>
          <p:nvPr/>
        </p:nvSpPr>
        <p:spPr>
          <a:xfrm>
            <a:off x="6696434" y="314847"/>
            <a:ext cx="2523194" cy="805809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/>
          </a:p>
          <a:p>
            <a:r>
              <a:rPr lang="en-US" sz="1400" dirty="0"/>
              <a:t>Qn:</a:t>
            </a:r>
            <a:r>
              <a:rPr lang="en-GB" sz="1400" dirty="0"/>
              <a:t>How do you change the permission of the file suss1 to </a:t>
            </a:r>
            <a:r>
              <a:rPr lang="en-GB" sz="1400" dirty="0" err="1"/>
              <a:t>rw</a:t>
            </a:r>
            <a:r>
              <a:rPr lang="en-GB" sz="1400" dirty="0"/>
              <a:t>-r-</a:t>
            </a:r>
            <a:r>
              <a:rPr lang="en-GB" sz="1400" dirty="0" err="1"/>
              <a:t>xr</a:t>
            </a:r>
            <a:r>
              <a:rPr lang="en-GB" sz="1400" dirty="0"/>
              <a:t>-- ?</a:t>
            </a:r>
          </a:p>
          <a:p>
            <a:endParaRPr lang="en-US" sz="1400" dirty="0"/>
          </a:p>
        </p:txBody>
      </p:sp>
      <p:pic>
        <p:nvPicPr>
          <p:cNvPr id="5" name="Picture 2" descr="🤔 Thinking Face emoji Meaning | Dictionary.com">
            <a:extLst>
              <a:ext uri="{FF2B5EF4-FFF2-40B4-BE49-F238E27FC236}">
                <a16:creationId xmlns:a16="http://schemas.microsoft.com/office/drawing/2014/main" id="{4FB0A196-5130-93AE-4AD5-114B7B347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075" y="80042"/>
            <a:ext cx="755555" cy="7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ED18A5-58C5-363A-B634-DAD58F2350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918006"/>
              </p:ext>
            </p:extLst>
          </p:nvPr>
        </p:nvGraphicFramePr>
        <p:xfrm>
          <a:off x="6696434" y="1288624"/>
          <a:ext cx="3128212" cy="1371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82053">
                  <a:extLst>
                    <a:ext uri="{9D8B030D-6E8A-4147-A177-3AD203B41FA5}">
                      <a16:colId xmlns:a16="http://schemas.microsoft.com/office/drawing/2014/main" val="2548990688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515370127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343605919"/>
                    </a:ext>
                  </a:extLst>
                </a:gridCol>
                <a:gridCol w="782053">
                  <a:extLst>
                    <a:ext uri="{9D8B030D-6E8A-4147-A177-3AD203B41FA5}">
                      <a16:colId xmlns:a16="http://schemas.microsoft.com/office/drawing/2014/main" val="2038365985"/>
                    </a:ext>
                  </a:extLst>
                </a:gridCol>
              </a:tblGrid>
              <a:tr h="237289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78699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65208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Write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353793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834063"/>
                  </a:ext>
                </a:extLst>
              </a:tr>
              <a:tr h="237289">
                <a:tc>
                  <a:txBody>
                    <a:bodyPr/>
                    <a:lstStyle/>
                    <a:p>
                      <a:r>
                        <a:rPr lang="en-US" sz="1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746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71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C17C6F-1A80-F2E5-2A93-0F97148D8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22" y="230580"/>
            <a:ext cx="9011945" cy="6316962"/>
          </a:xfrm>
        </p:spPr>
      </p:pic>
    </p:spTree>
    <p:extLst>
      <p:ext uri="{BB962C8B-B14F-4D97-AF65-F5344CB8AC3E}">
        <p14:creationId xmlns:p14="http://schemas.microsoft.com/office/powerpoint/2010/main" val="2501049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25" y="52566"/>
            <a:ext cx="11977150" cy="982412"/>
          </a:xfrm>
        </p:spPr>
        <p:txBody>
          <a:bodyPr>
            <a:normAutofit/>
          </a:bodyPr>
          <a:lstStyle/>
          <a:p>
            <a:r>
              <a:rPr lang="en-US" sz="2800" b="1" dirty="0"/>
              <a:t>System Security</a:t>
            </a:r>
            <a:r>
              <a:rPr lang="en-US" sz="2800" dirty="0"/>
              <a:t>- is the process of preventing attempts to gain unauthorized privileges by a user or malicious software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32" y="1034978"/>
            <a:ext cx="11550889" cy="5633954"/>
          </a:xfrm>
        </p:spPr>
        <p:txBody>
          <a:bodyPr>
            <a:noAutofit/>
          </a:bodyPr>
          <a:lstStyle/>
          <a:p>
            <a:r>
              <a:rPr lang="en-US" sz="2000" dirty="0"/>
              <a:t>Intruders</a:t>
            </a:r>
          </a:p>
          <a:p>
            <a:pPr lvl="1"/>
            <a:r>
              <a:rPr lang="en-US" sz="2000" dirty="0"/>
              <a:t>Hackers who poise threats to OS</a:t>
            </a:r>
          </a:p>
          <a:p>
            <a:pPr lvl="2"/>
            <a:r>
              <a:rPr lang="en-US" dirty="0"/>
              <a:t>Masquerader(outside the network) – pretending to be another user</a:t>
            </a:r>
          </a:p>
          <a:p>
            <a:pPr lvl="2"/>
            <a:r>
              <a:rPr lang="en-US" dirty="0"/>
              <a:t>Misfeasor(inside the network) – actual user who misuse their privileges to access unauthorized things</a:t>
            </a:r>
          </a:p>
          <a:p>
            <a:pPr lvl="2"/>
            <a:r>
              <a:rPr lang="en-US" dirty="0"/>
              <a:t>Clandestine user(either someone from inside or outside the network)-one who manages to get control of the root and bypass access controls</a:t>
            </a:r>
          </a:p>
          <a:p>
            <a:r>
              <a:rPr lang="en-US" sz="2000" dirty="0"/>
              <a:t>Malicious software </a:t>
            </a:r>
          </a:p>
          <a:p>
            <a:pPr lvl="1"/>
            <a:r>
              <a:rPr lang="en-US" sz="2000" dirty="0"/>
              <a:t>Independent (self contained)- can run on its own by the OS, without users interaction</a:t>
            </a:r>
          </a:p>
          <a:p>
            <a:pPr lvl="2"/>
            <a:r>
              <a:rPr lang="en-US" dirty="0" err="1"/>
              <a:t>Eg.Worms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Needs a host program(parasitic) – needs user interaction to spread the virus like opening an infected file</a:t>
            </a:r>
          </a:p>
          <a:p>
            <a:pPr lvl="2"/>
            <a:r>
              <a:rPr lang="en-US" dirty="0" err="1"/>
              <a:t>Eg.Virus</a:t>
            </a:r>
            <a:r>
              <a:rPr lang="en-US" dirty="0"/>
              <a:t> </a:t>
            </a:r>
          </a:p>
          <a:p>
            <a:r>
              <a:rPr lang="en-US" sz="2000" dirty="0"/>
              <a:t>Buffer Overflow</a:t>
            </a:r>
          </a:p>
          <a:p>
            <a:pPr lvl="1"/>
            <a:r>
              <a:rPr lang="en-US" sz="2000" dirty="0"/>
              <a:t>Overwriting memory locations </a:t>
            </a:r>
          </a:p>
          <a:p>
            <a:pPr lvl="2"/>
            <a:r>
              <a:rPr lang="en-US" dirty="0"/>
              <a:t>Attackers can gain control of the program and using Metasploit against unpatched </a:t>
            </a:r>
            <a:r>
              <a:rPr lang="en-US" dirty="0" err="1"/>
              <a:t>system,can</a:t>
            </a:r>
            <a:r>
              <a:rPr lang="en-US" dirty="0"/>
              <a:t> lead to a remote shell which means attacker is able to execute commands without authorization. </a:t>
            </a:r>
          </a:p>
        </p:txBody>
      </p:sp>
    </p:spTree>
    <p:extLst>
      <p:ext uri="{BB962C8B-B14F-4D97-AF65-F5344CB8AC3E}">
        <p14:creationId xmlns:p14="http://schemas.microsoft.com/office/powerpoint/2010/main" val="389372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05" y="220006"/>
            <a:ext cx="10741909" cy="990027"/>
          </a:xfrm>
        </p:spPr>
        <p:txBody>
          <a:bodyPr>
            <a:norm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Countermeasures-how to prevent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539434"/>
            <a:ext cx="10515600" cy="4351338"/>
          </a:xfrm>
        </p:spPr>
        <p:txBody>
          <a:bodyPr>
            <a:noAutofit/>
          </a:bodyPr>
          <a:lstStyle/>
          <a:p>
            <a:r>
              <a:rPr lang="en-US" sz="2400" b="1" u="sng" dirty="0"/>
              <a:t>Authentication</a:t>
            </a:r>
            <a:r>
              <a:rPr lang="en-US" sz="2400" dirty="0"/>
              <a:t> – make sure the OS knows you are the person who claims to be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- when your system boots </a:t>
            </a:r>
            <a:r>
              <a:rPr lang="en-US" dirty="0" err="1"/>
              <a:t>up,you</a:t>
            </a:r>
            <a:r>
              <a:rPr lang="en-US" dirty="0"/>
              <a:t> are required to input username and password </a:t>
            </a:r>
          </a:p>
          <a:p>
            <a:pPr lvl="1"/>
            <a:r>
              <a:rPr lang="en-US" dirty="0" err="1"/>
              <a:t>Nowdays,FaceID</a:t>
            </a:r>
            <a:r>
              <a:rPr lang="en-US" dirty="0"/>
              <a:t> and biometrics such as fingerprints are used to identify and verify you are a legitimate user</a:t>
            </a:r>
          </a:p>
          <a:p>
            <a:r>
              <a:rPr lang="en-US" sz="2400" b="1" u="sng" dirty="0"/>
              <a:t>Access controls- </a:t>
            </a:r>
            <a:r>
              <a:rPr lang="en-US" sz="2400" dirty="0"/>
              <a:t>after authenticating you are a legitimate </a:t>
            </a:r>
            <a:r>
              <a:rPr lang="en-US" sz="2400" dirty="0" err="1"/>
              <a:t>user,OS</a:t>
            </a:r>
            <a:r>
              <a:rPr lang="en-US" sz="2400" dirty="0"/>
              <a:t> is to give you proper access controls </a:t>
            </a:r>
          </a:p>
          <a:p>
            <a:r>
              <a:rPr lang="en-US" sz="2400" b="1" u="sng" dirty="0"/>
              <a:t>Buffer overflow </a:t>
            </a:r>
            <a:r>
              <a:rPr lang="en-US" sz="2400" dirty="0"/>
              <a:t>countermeasures</a:t>
            </a:r>
          </a:p>
          <a:p>
            <a:pPr lvl="1"/>
            <a:r>
              <a:rPr lang="en-US" dirty="0"/>
              <a:t>Run time defense – aims to detect and stop the executing of the programs</a:t>
            </a:r>
          </a:p>
          <a:p>
            <a:pPr lvl="1"/>
            <a:r>
              <a:rPr lang="en-US" dirty="0"/>
              <a:t>Compile time defense – aims to resist by hardening the programs </a:t>
            </a:r>
          </a:p>
          <a:p>
            <a:r>
              <a:rPr lang="en-US" sz="2400" dirty="0"/>
              <a:t>Other than the above</a:t>
            </a:r>
          </a:p>
          <a:p>
            <a:pPr lvl="1"/>
            <a:r>
              <a:rPr lang="en-US" dirty="0"/>
              <a:t>You can use anti malware systems – IPS(prevention system)-alerts and resists the attacks to the user, </a:t>
            </a:r>
            <a:r>
              <a:rPr lang="en-US" dirty="0" err="1"/>
              <a:t>Paloalto</a:t>
            </a:r>
            <a:r>
              <a:rPr lang="en-US" dirty="0"/>
              <a:t> firewall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35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76368"/>
            <a:ext cx="10515600" cy="762406"/>
          </a:xfrm>
        </p:spPr>
        <p:txBody>
          <a:bodyPr>
            <a:normAutofit/>
          </a:bodyPr>
          <a:lstStyle/>
          <a:p>
            <a:r>
              <a:rPr lang="en-US" sz="3200" dirty="0"/>
              <a:t>Why and how to harden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34" y="790647"/>
            <a:ext cx="11007749" cy="586453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dirty="0"/>
              <a:t>OS gives the flexibility to users to configure their own settings because the purpose is to use the system with ease with maximum functionality </a:t>
            </a:r>
          </a:p>
          <a:p>
            <a:pPr lvl="1" algn="just"/>
            <a:r>
              <a:rPr lang="en-US" sz="1600" dirty="0"/>
              <a:t>It allows hackers to infiltrate the network very easily with open services and ports </a:t>
            </a:r>
          </a:p>
          <a:p>
            <a:pPr marL="0" indent="0" algn="just">
              <a:buNone/>
            </a:pPr>
            <a:r>
              <a:rPr lang="en-US" sz="2000" dirty="0"/>
              <a:t>Steps to harden OS: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OS installation and patching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Make sure you install the OS properly and minimise the software packages included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Booting process such as specifying a password in BIOS to prevent attackers from getting physical access to your computer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For </a:t>
            </a:r>
            <a:r>
              <a:rPr lang="en-GB" sz="1600" dirty="0" err="1"/>
              <a:t>example,your</a:t>
            </a:r>
            <a:r>
              <a:rPr lang="en-GB" sz="1600" dirty="0"/>
              <a:t> computer is lost and via a </a:t>
            </a:r>
            <a:r>
              <a:rPr lang="en-GB" sz="1600" dirty="0" err="1"/>
              <a:t>USB,attackers</a:t>
            </a:r>
            <a:r>
              <a:rPr lang="en-GB" sz="1600" dirty="0"/>
              <a:t> can input it and change the BIOS to boot up from their </a:t>
            </a:r>
            <a:r>
              <a:rPr lang="en-GB" sz="1600" dirty="0" err="1"/>
              <a:t>thumbdrive</a:t>
            </a:r>
            <a:r>
              <a:rPr lang="en-GB" sz="1600" dirty="0"/>
              <a:t> &amp; performing malicious tasks – so password is important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Remove unnecessary services, applications, and protocols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System planning needs to be done to resolve conflict of usability and security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Unnecessary services should not be installed by default to reduce the possibility of OS being exploited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Configure users, groups, and permissions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Users &amp; groups-access controls should be given properly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Users will not have more privileges than they are required to do their work 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Any additional groups that users are in should be accounted for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Install and configure additional security controls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antivirus software, host-based firewall, host-based intrusion detection system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000" b="1" u="sng" dirty="0"/>
              <a:t>Test the system security</a:t>
            </a:r>
          </a:p>
          <a:p>
            <a:pPr marL="914400" lvl="1" indent="-457200" algn="just">
              <a:buFont typeface="+mj-lt"/>
              <a:buAutoNum type="romanUcPeriod"/>
            </a:pPr>
            <a:r>
              <a:rPr lang="en-GB" sz="1600" dirty="0"/>
              <a:t>To make sure that what you have implemented works, you will need to test the system. Usually, the organisation has a checklist, and this checklist is specific to the different OS being used.</a:t>
            </a:r>
          </a:p>
        </p:txBody>
      </p:sp>
    </p:spTree>
    <p:extLst>
      <p:ext uri="{BB962C8B-B14F-4D97-AF65-F5344CB8AC3E}">
        <p14:creationId xmlns:p14="http://schemas.microsoft.com/office/powerpoint/2010/main" val="2160210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79" y="207257"/>
            <a:ext cx="8995611" cy="473780"/>
          </a:xfrm>
        </p:spPr>
        <p:txBody>
          <a:bodyPr>
            <a:normAutofit fontScale="90000"/>
          </a:bodyPr>
          <a:lstStyle/>
          <a:p>
            <a:r>
              <a:rPr lang="en-US" dirty="0"/>
              <a:t>Disabling of SSH-Linux: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3E3A8-7D60-069A-9EB4-B91140993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91"/>
          <a:stretch/>
        </p:blipFill>
        <p:spPr>
          <a:xfrm>
            <a:off x="7202946" y="0"/>
            <a:ext cx="4989054" cy="306098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E9C2BE-8D0B-826B-B608-3292410EB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9" t="8126"/>
          <a:stretch/>
        </p:blipFill>
        <p:spPr>
          <a:xfrm>
            <a:off x="100585" y="1144788"/>
            <a:ext cx="7534656" cy="424690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E6CFFD-59C8-4251-5709-9AD5FC142880}"/>
              </a:ext>
            </a:extLst>
          </p:cNvPr>
          <p:cNvGrpSpPr/>
          <p:nvPr/>
        </p:nvGrpSpPr>
        <p:grpSpPr>
          <a:xfrm>
            <a:off x="2057100" y="4424540"/>
            <a:ext cx="1826280" cy="330840"/>
            <a:chOff x="2057100" y="4424540"/>
            <a:chExt cx="182628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D66791-EF19-A0A3-596B-1E0EA4B58A7E}"/>
                    </a:ext>
                  </a:extLst>
                </p14:cNvPr>
                <p14:cNvContentPartPr/>
                <p14:nvPr/>
              </p14:nvContentPartPr>
              <p14:xfrm>
                <a:off x="2057100" y="4424540"/>
                <a:ext cx="1815840" cy="250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D66791-EF19-A0A3-596B-1E0EA4B58A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50980" y="4418420"/>
                  <a:ext cx="1828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333090-4BE3-A868-23D1-8810EAF18CFA}"/>
                    </a:ext>
                  </a:extLst>
                </p14:cNvPr>
                <p14:cNvContentPartPr/>
                <p14:nvPr/>
              </p14:nvContentPartPr>
              <p14:xfrm>
                <a:off x="3796260" y="4629020"/>
                <a:ext cx="87120" cy="126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333090-4BE3-A868-23D1-8810EAF18C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90140" y="4622900"/>
                  <a:ext cx="9936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E34C2B-AB8F-AA4B-3222-2CB6264BC356}"/>
                  </a:ext>
                </a:extLst>
              </p14:cNvPr>
              <p14:cNvContentPartPr/>
              <p14:nvPr/>
            </p14:nvContentPartPr>
            <p14:xfrm>
              <a:off x="1098420" y="4456220"/>
              <a:ext cx="938520" cy="52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E34C2B-AB8F-AA4B-3222-2CB6264BC3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2300" y="4450100"/>
                <a:ext cx="950760" cy="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18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F60B7-D182-82E7-6B6D-928AE0F1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361" y="0"/>
            <a:ext cx="7352866" cy="660511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E9E32D-4F1F-9BA3-972B-399FCC956D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0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8"/>
    </mc:Choice>
    <mc:Fallback xmlns="">
      <p:transition spd="slow" advTm="6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1A1DE-1A7F-ABFC-EEA4-74357AFBE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7" y="103695"/>
            <a:ext cx="5901563" cy="4845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A6C068-5E77-C120-3078-3CEE945654D6}"/>
                  </a:ext>
                </a:extLst>
              </p14:cNvPr>
              <p14:cNvContentPartPr/>
              <p14:nvPr/>
            </p14:nvContentPartPr>
            <p14:xfrm>
              <a:off x="2377440" y="402336"/>
              <a:ext cx="36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A6C068-5E77-C120-3078-3CEE945654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1320" y="396216"/>
                <a:ext cx="1260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649EBA8-823F-D46C-D4CE-1FB164CB4456}"/>
                  </a:ext>
                </a:extLst>
              </p14:cNvPr>
              <p14:cNvContentPartPr/>
              <p14:nvPr/>
            </p14:nvContentPartPr>
            <p14:xfrm>
              <a:off x="7342560" y="191073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649EBA8-823F-D46C-D4CE-1FB164CB44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6440" y="1904616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21D7EB6-89CB-2D59-C5A8-5974B8688E3D}"/>
                  </a:ext>
                </a:extLst>
              </p14:cNvPr>
              <p14:cNvContentPartPr/>
              <p14:nvPr/>
            </p14:nvContentPartPr>
            <p14:xfrm>
              <a:off x="10140480" y="365745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21D7EB6-89CB-2D59-C5A8-5974B8688E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4360" y="3651336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24B65657-2E9B-6E04-2BAB-E2BE8D15B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844" y="1131217"/>
            <a:ext cx="5844441" cy="5628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65E79F-A70A-69E3-3683-64DE317642AB}"/>
                  </a:ext>
                </a:extLst>
              </p14:cNvPr>
              <p14:cNvContentPartPr/>
              <p14:nvPr/>
            </p14:nvContentPartPr>
            <p14:xfrm>
              <a:off x="329715" y="461691"/>
              <a:ext cx="376560" cy="1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65E79F-A70A-69E3-3683-64DE317642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595" y="455571"/>
                <a:ext cx="3888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66D6EE3-5B64-495F-B4B9-17A828BD513C}"/>
                  </a:ext>
                </a:extLst>
              </p14:cNvPr>
              <p14:cNvContentPartPr/>
              <p14:nvPr/>
            </p14:nvContentPartPr>
            <p14:xfrm>
              <a:off x="3468915" y="1884411"/>
              <a:ext cx="1950480" cy="29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66D6EE3-5B64-495F-B4B9-17A828BD51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62795" y="1878291"/>
                <a:ext cx="196272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8F44EAE-C410-F838-B865-4C7F14C22B69}"/>
              </a:ext>
            </a:extLst>
          </p:cNvPr>
          <p:cNvGrpSpPr/>
          <p:nvPr/>
        </p:nvGrpSpPr>
        <p:grpSpPr>
          <a:xfrm>
            <a:off x="160515" y="2149011"/>
            <a:ext cx="2421720" cy="10080"/>
            <a:chOff x="160515" y="2149011"/>
            <a:chExt cx="2421720" cy="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8CB27A-586A-8281-B7EA-D6766B79B09C}"/>
                    </a:ext>
                  </a:extLst>
                </p14:cNvPr>
                <p14:cNvContentPartPr/>
                <p14:nvPr/>
              </p14:nvContentPartPr>
              <p14:xfrm>
                <a:off x="160515" y="2149011"/>
                <a:ext cx="74484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8CB27A-586A-8281-B7EA-D6766B79B0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395" y="2142891"/>
                  <a:ext cx="757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98849A-D823-5D87-D07B-917569A35842}"/>
                    </a:ext>
                  </a:extLst>
                </p14:cNvPr>
                <p14:cNvContentPartPr/>
                <p14:nvPr/>
              </p14:nvContentPartPr>
              <p14:xfrm>
                <a:off x="1423035" y="2158731"/>
                <a:ext cx="115920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098849A-D823-5D87-D07B-917569A358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6915" y="2152611"/>
                  <a:ext cx="117144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E52ACD-8253-921E-79D2-AB3AF633A490}"/>
                  </a:ext>
                </a:extLst>
              </p14:cNvPr>
              <p14:cNvContentPartPr/>
              <p14:nvPr/>
            </p14:nvContentPartPr>
            <p14:xfrm>
              <a:off x="2922435" y="3419451"/>
              <a:ext cx="2761560" cy="41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E52ACD-8253-921E-79D2-AB3AF633A4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16315" y="3413331"/>
                <a:ext cx="27738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ADCA4E-BBBE-4D5A-1D25-377C95E6EB94}"/>
                  </a:ext>
                </a:extLst>
              </p14:cNvPr>
              <p14:cNvContentPartPr/>
              <p14:nvPr/>
            </p14:nvContentPartPr>
            <p14:xfrm>
              <a:off x="2545155" y="4081131"/>
              <a:ext cx="2280960" cy="19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ADCA4E-BBBE-4D5A-1D25-377C95E6EB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9035" y="4075011"/>
                <a:ext cx="2293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603A25F-A4C6-2D33-2DC3-7D10D5718652}"/>
                  </a:ext>
                </a:extLst>
              </p14:cNvPr>
              <p14:cNvContentPartPr/>
              <p14:nvPr/>
            </p14:nvContentPartPr>
            <p14:xfrm>
              <a:off x="2120715" y="4354731"/>
              <a:ext cx="1225080" cy="9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603A25F-A4C6-2D33-2DC3-7D10D57186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4595" y="4348611"/>
                <a:ext cx="1237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F07B2F6-5D92-3EAF-6685-E4D899743140}"/>
                  </a:ext>
                </a:extLst>
              </p14:cNvPr>
              <p14:cNvContentPartPr/>
              <p14:nvPr/>
            </p14:nvContentPartPr>
            <p14:xfrm>
              <a:off x="8153955" y="1253691"/>
              <a:ext cx="34848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F07B2F6-5D92-3EAF-6685-E4D8997431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47835" y="1247571"/>
                <a:ext cx="36072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4EA69EE-42B2-3E3D-F5CF-240DFE027C4A}"/>
              </a:ext>
            </a:extLst>
          </p:cNvPr>
          <p:cNvSpPr txBox="1"/>
          <p:nvPr/>
        </p:nvSpPr>
        <p:spPr>
          <a:xfrm>
            <a:off x="8634360" y="1058225"/>
            <a:ext cx="24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Current directory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CBECC-ECC0-914D-672E-E4A6489A197B}"/>
              </a:ext>
            </a:extLst>
          </p:cNvPr>
          <p:cNvSpPr txBox="1"/>
          <p:nvPr/>
        </p:nvSpPr>
        <p:spPr>
          <a:xfrm>
            <a:off x="8034718" y="1365365"/>
            <a:ext cx="303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Listing the files in </a:t>
            </a:r>
            <a:r>
              <a:rPr lang="en-US" dirty="0" err="1">
                <a:solidFill>
                  <a:srgbClr val="FF0000"/>
                </a:solidFill>
              </a:rPr>
              <a:t>dir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9C177B-BC41-FBBF-35AE-668D475E25AC}"/>
              </a:ext>
            </a:extLst>
          </p:cNvPr>
          <p:cNvSpPr txBox="1"/>
          <p:nvPr/>
        </p:nvSpPr>
        <p:spPr>
          <a:xfrm>
            <a:off x="9520790" y="2120657"/>
            <a:ext cx="2489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a bash script to list the files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97A863-CEB3-CDF6-F425-2FE5490EF1A5}"/>
              </a:ext>
            </a:extLst>
          </p:cNvPr>
          <p:cNvSpPr txBox="1"/>
          <p:nvPr/>
        </p:nvSpPr>
        <p:spPr>
          <a:xfrm>
            <a:off x="9739600" y="3040711"/>
            <a:ext cx="234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Change permissions to execute the file</a:t>
            </a:r>
          </a:p>
        </p:txBody>
      </p:sp>
    </p:spTree>
    <p:extLst>
      <p:ext uri="{BB962C8B-B14F-4D97-AF65-F5344CB8AC3E}">
        <p14:creationId xmlns:p14="http://schemas.microsoft.com/office/powerpoint/2010/main" val="1410490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u="sng" dirty="0"/>
              <a:t>/etc/passwd</a:t>
            </a:r>
            <a:r>
              <a:rPr lang="en-GB" dirty="0"/>
              <a:t>: This file stores </a:t>
            </a:r>
            <a:r>
              <a:rPr lang="en-GB" dirty="0">
                <a:highlight>
                  <a:srgbClr val="FFFF00"/>
                </a:highlight>
              </a:rPr>
              <a:t>essential information </a:t>
            </a:r>
            <a:r>
              <a:rPr lang="en-GB" dirty="0"/>
              <a:t>about </a:t>
            </a:r>
            <a:r>
              <a:rPr lang="en-GB" dirty="0">
                <a:highlight>
                  <a:srgbClr val="FFFF00"/>
                </a:highlight>
              </a:rPr>
              <a:t>user accounts on the system</a:t>
            </a:r>
            <a:r>
              <a:rPr lang="en-GB" dirty="0"/>
              <a:t>. Each line in the file represents a </a:t>
            </a:r>
            <a:r>
              <a:rPr lang="en-GB" dirty="0">
                <a:highlight>
                  <a:srgbClr val="FFFF00"/>
                </a:highlight>
              </a:rPr>
              <a:t>user account </a:t>
            </a:r>
            <a:r>
              <a:rPr lang="en-GB" dirty="0"/>
              <a:t>and contains various fields such as </a:t>
            </a:r>
            <a:r>
              <a:rPr lang="en-GB" dirty="0">
                <a:highlight>
                  <a:srgbClr val="FFFF00"/>
                </a:highlight>
              </a:rPr>
              <a:t>username, user ID (UID), group ID (GID), home directory, and shell.</a:t>
            </a:r>
          </a:p>
          <a:p>
            <a:endParaRPr lang="en-GB" dirty="0"/>
          </a:p>
          <a:p>
            <a:r>
              <a:rPr lang="en-GB" b="1" u="sng" dirty="0"/>
              <a:t>/etc/shadow</a:t>
            </a:r>
            <a:r>
              <a:rPr lang="en-GB" dirty="0"/>
              <a:t>: This file contains </a:t>
            </a:r>
            <a:r>
              <a:rPr lang="en-GB" dirty="0">
                <a:highlight>
                  <a:srgbClr val="FFFF00"/>
                </a:highlight>
              </a:rPr>
              <a:t>encrypted password </a:t>
            </a:r>
            <a:r>
              <a:rPr lang="en-GB" dirty="0"/>
              <a:t>information for user accounts. It is typically </a:t>
            </a:r>
            <a:r>
              <a:rPr lang="en-GB" dirty="0">
                <a:highlight>
                  <a:srgbClr val="FFFF00"/>
                </a:highlight>
              </a:rPr>
              <a:t>readable only by the root user </a:t>
            </a:r>
            <a:r>
              <a:rPr lang="en-GB" dirty="0"/>
              <a:t>and contains more sensitive information than the /etc/passwd file, including </a:t>
            </a:r>
            <a:r>
              <a:rPr lang="en-GB" dirty="0">
                <a:highlight>
                  <a:srgbClr val="FFFF00"/>
                </a:highlight>
              </a:rPr>
              <a:t>password hashes </a:t>
            </a:r>
            <a:r>
              <a:rPr lang="en-GB" dirty="0"/>
              <a:t>and </a:t>
            </a:r>
            <a:r>
              <a:rPr lang="en-GB" dirty="0">
                <a:highlight>
                  <a:srgbClr val="FFFF00"/>
                </a:highlight>
              </a:rPr>
              <a:t>password aging settings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u="sng" dirty="0"/>
              <a:t>/etc/group</a:t>
            </a:r>
            <a:r>
              <a:rPr lang="en-GB" dirty="0"/>
              <a:t>: This file contains information about </a:t>
            </a:r>
            <a:r>
              <a:rPr lang="en-GB" dirty="0">
                <a:highlight>
                  <a:srgbClr val="FFFF00"/>
                </a:highlight>
              </a:rPr>
              <a:t>groups on the system</a:t>
            </a:r>
            <a:r>
              <a:rPr lang="en-GB" dirty="0"/>
              <a:t>. Similar to /etc/passwd, each line represents a group and contains fields such as group name, group ID (GID), and a list of usernames that are members of the group.</a:t>
            </a:r>
          </a:p>
          <a:p>
            <a:endParaRPr lang="en-GB" dirty="0"/>
          </a:p>
          <a:p>
            <a:r>
              <a:rPr lang="en-GB" dirty="0"/>
              <a:t>These files are crucial for managing user accounts, permissions, and access control on a Unix-like system. They are typically located in the /etc directory, which stores configuration files for the system. Access to these files is restricted to privileged users to maintain system security and integrity.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88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59" y="261257"/>
            <a:ext cx="9965012" cy="35002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L04:Process Management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611283"/>
            <a:ext cx="10824411" cy="59201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program is </a:t>
            </a:r>
            <a:r>
              <a:rPr lang="en-US" dirty="0" err="1"/>
              <a:t>running,a</a:t>
            </a:r>
            <a:r>
              <a:rPr lang="en-US" dirty="0"/>
              <a:t> process is created and managing that is important for 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Limitations of two state process model –is very simplistic </a:t>
            </a:r>
          </a:p>
          <a:p>
            <a:pPr lvl="1"/>
            <a:r>
              <a:rPr lang="en-US" dirty="0"/>
              <a:t>Some processes that are not running will be blocked as waiting for I/O operation and will never ever go into dispatch into running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45C26-7B9D-F179-9A7F-C60C02EC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33389"/>
            <a:ext cx="10460881" cy="367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7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879" y="165005"/>
            <a:ext cx="10054389" cy="611283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counter the limitations?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92ECC-8EDA-2999-8895-03C8EAA5E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79" y="906919"/>
            <a:ext cx="11666967" cy="4593232"/>
          </a:xfrm>
        </p:spPr>
      </p:pic>
    </p:spTree>
    <p:extLst>
      <p:ext uri="{BB962C8B-B14F-4D97-AF65-F5344CB8AC3E}">
        <p14:creationId xmlns:p14="http://schemas.microsoft.com/office/powerpoint/2010/main" val="52293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42D80C-96C5-819E-D318-00280F5B7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4562" y="3095998"/>
            <a:ext cx="5173414" cy="33424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E5B31-A730-86C6-8E02-5EBE971FE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" y="138113"/>
            <a:ext cx="6541844" cy="45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67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4" y="206256"/>
            <a:ext cx="9408122" cy="528781"/>
          </a:xfrm>
        </p:spPr>
        <p:txBody>
          <a:bodyPr>
            <a:normAutofit fontScale="90000"/>
          </a:bodyPr>
          <a:lstStyle/>
          <a:p>
            <a:r>
              <a:rPr lang="en-US" dirty="0"/>
              <a:t>Deadlock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4" y="821846"/>
            <a:ext cx="11516513" cy="46645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 processes sharing the same resources are preventing each other from accessing </a:t>
            </a:r>
            <a:r>
              <a:rPr lang="en-US" dirty="0" err="1"/>
              <a:t>it,so</a:t>
            </a:r>
            <a:r>
              <a:rPr lang="en-US" dirty="0"/>
              <a:t> both of them are in blocking state </a:t>
            </a:r>
          </a:p>
          <a:p>
            <a:pPr lvl="1"/>
            <a:r>
              <a:rPr lang="en-GB" dirty="0"/>
              <a:t>Process A opens a file, called file1, and process A needs another file, called file2 to proceed. Process B opens a file, called file2, and process B needs another file, called file1 to proceed. If processes A and B both do not close the files that they have opened, neither processes will be able to proceed. This is called starvation, and it results in a deadlock situation.</a:t>
            </a:r>
          </a:p>
          <a:p>
            <a:r>
              <a:rPr lang="en-US" dirty="0"/>
              <a:t>Conditions of Deadlock:</a:t>
            </a:r>
          </a:p>
          <a:p>
            <a:pPr lvl="1"/>
            <a:r>
              <a:rPr lang="en-GB" dirty="0"/>
              <a:t>Mutual exclusion –one resource allocated to one process at a time :only one process can write to a file at any time</a:t>
            </a:r>
          </a:p>
          <a:p>
            <a:pPr lvl="1"/>
            <a:r>
              <a:rPr lang="en-GB" dirty="0"/>
              <a:t>Hold and wait – a process can hold a resources while waiting for its allocation of other resources </a:t>
            </a:r>
          </a:p>
          <a:p>
            <a:pPr lvl="1"/>
            <a:r>
              <a:rPr lang="en-GB" dirty="0" err="1"/>
              <a:t>Preemption</a:t>
            </a:r>
            <a:r>
              <a:rPr lang="en-GB" dirty="0"/>
              <a:t> – resources cannot be removed from a process holding them</a:t>
            </a:r>
          </a:p>
          <a:p>
            <a:r>
              <a:rPr lang="en-GB" dirty="0"/>
              <a:t>Deadlock will only occur if circular wait happens. That means each process holds at least one resource needed by the next process, and it results in a circular wait.</a:t>
            </a:r>
          </a:p>
        </p:txBody>
      </p:sp>
    </p:spTree>
    <p:extLst>
      <p:ext uri="{BB962C8B-B14F-4D97-AF65-F5344CB8AC3E}">
        <p14:creationId xmlns:p14="http://schemas.microsoft.com/office/powerpoint/2010/main" val="2763766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08" y="392583"/>
            <a:ext cx="9641878" cy="576908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prevent a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08" y="681037"/>
            <a:ext cx="11051292" cy="5495926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sz="2400" dirty="0"/>
              <a:t>Deadlock prevention in operating systems can be achieved by targeting the conditions necessary for deadlock: mutual exclusion, hold and wait, no </a:t>
            </a:r>
            <a:r>
              <a:rPr lang="en-GB" sz="2400" dirty="0" err="1"/>
              <a:t>preemption</a:t>
            </a:r>
            <a:r>
              <a:rPr lang="en-GB" sz="2400" dirty="0"/>
              <a:t>, and circular wait.</a:t>
            </a:r>
          </a:p>
          <a:p>
            <a:r>
              <a:rPr lang="en-GB" sz="2400" dirty="0"/>
              <a:t>Mutual Exclusion: Cannot be prevented as it's essential for certain resources. For instance, exclusive access to a file prevents data corruption.</a:t>
            </a:r>
          </a:p>
          <a:p>
            <a:r>
              <a:rPr lang="en-GB" sz="2400" dirty="0"/>
              <a:t>Hold and Wait: Can be prevented by requiring processes to request all needed resources at once, blocking until all are available.</a:t>
            </a:r>
          </a:p>
          <a:p>
            <a:r>
              <a:rPr lang="en-GB" sz="2400" dirty="0"/>
              <a:t>No </a:t>
            </a:r>
            <a:r>
              <a:rPr lang="en-GB" sz="2400" dirty="0" err="1"/>
              <a:t>Preemption</a:t>
            </a:r>
            <a:r>
              <a:rPr lang="en-GB" sz="2400" dirty="0"/>
              <a:t>: Achieved by forcing processes holding resources to release them when requested by others.</a:t>
            </a:r>
          </a:p>
          <a:p>
            <a:r>
              <a:rPr lang="en-GB" sz="2400" dirty="0"/>
              <a:t>Circular Wait: Prevented by establishing a linear order of resource types, ensuring processes only request resources in a predetermined sequence.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6297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3" y="361645"/>
            <a:ext cx="9868759" cy="638784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avoid deadlock?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3" y="1000429"/>
            <a:ext cx="11016917" cy="1488389"/>
          </a:xfrm>
        </p:spPr>
        <p:txBody>
          <a:bodyPr/>
          <a:lstStyle/>
          <a:p>
            <a:r>
              <a:rPr lang="en-GB" dirty="0"/>
              <a:t>A process is not started if its demands may lead to a deadlock later.</a:t>
            </a:r>
          </a:p>
          <a:p>
            <a:r>
              <a:rPr lang="en-GB" dirty="0"/>
              <a:t>A process is not granted an incremental resource request if the allocation may lead to a deadlock later.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A7D7DE-8C82-51FD-4F2E-94337F039694}"/>
              </a:ext>
            </a:extLst>
          </p:cNvPr>
          <p:cNvSpPr txBox="1">
            <a:spLocks/>
          </p:cNvSpPr>
          <p:nvPr/>
        </p:nvSpPr>
        <p:spPr>
          <a:xfrm>
            <a:off x="336883" y="2488818"/>
            <a:ext cx="9868759" cy="638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Deadlock detection and Recovery: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0EDA7-9CB1-0901-3559-1E26CA6277E0}"/>
              </a:ext>
            </a:extLst>
          </p:cNvPr>
          <p:cNvSpPr txBox="1"/>
          <p:nvPr/>
        </p:nvSpPr>
        <p:spPr>
          <a:xfrm>
            <a:off x="385010" y="3526971"/>
            <a:ext cx="1131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 deadlock detection, the OS will check for deadlock periodically. Once deadlock is detected, the OS can then use a strategy to resolve the deadlock. One of the strategies which is commonly used in OS is to abort and restart all deadlocked processes.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7305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463"/>
            <a:ext cx="10515600" cy="1325563"/>
          </a:xfrm>
        </p:spPr>
        <p:txBody>
          <a:bodyPr/>
          <a:lstStyle/>
          <a:p>
            <a:r>
              <a:rPr lang="en-US" dirty="0"/>
              <a:t>Dynamic partitioning: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881" y="914398"/>
            <a:ext cx="11597298" cy="3018209"/>
          </a:xfrm>
        </p:spPr>
        <p:txBody>
          <a:bodyPr>
            <a:normAutofit/>
          </a:bodyPr>
          <a:lstStyle/>
          <a:p>
            <a:r>
              <a:rPr lang="en-US" sz="2400" dirty="0"/>
              <a:t>Main operation of memory management is to bring processes into main </a:t>
            </a:r>
            <a:r>
              <a:rPr lang="en-US" sz="2400" dirty="0" err="1"/>
              <a:t>memory,so</a:t>
            </a:r>
            <a:r>
              <a:rPr lang="en-US" sz="2400" dirty="0"/>
              <a:t> </a:t>
            </a:r>
            <a:r>
              <a:rPr lang="en-US" sz="2400" dirty="0" err="1"/>
              <a:t>dymanic</a:t>
            </a:r>
            <a:r>
              <a:rPr lang="en-US" sz="2400" dirty="0"/>
              <a:t> portioning allows to allocate the process exactly the memory it requires.</a:t>
            </a:r>
          </a:p>
          <a:p>
            <a:r>
              <a:rPr lang="en-US" sz="2400" dirty="0"/>
              <a:t>Limitations: </a:t>
            </a:r>
          </a:p>
          <a:p>
            <a:pPr lvl="1"/>
            <a:r>
              <a:rPr lang="en-US" sz="2000" dirty="0"/>
              <a:t>As times goes </a:t>
            </a:r>
            <a:r>
              <a:rPr lang="en-US" sz="2000" dirty="0" err="1"/>
              <a:t>by,it</a:t>
            </a:r>
            <a:r>
              <a:rPr lang="en-US" sz="2000" dirty="0"/>
              <a:t> will create a lot of holes causing external fragmentation and compaction is better but that’s time consuming and wasting processor time.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9DF59-2300-73A6-771B-2C5701B5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1" y="3287766"/>
            <a:ext cx="11277600" cy="18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24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B9452-B452-344F-CAC3-182AE066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46" y="0"/>
            <a:ext cx="7030431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3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16" y="288215"/>
            <a:ext cx="10515600" cy="1325563"/>
          </a:xfrm>
        </p:spPr>
        <p:txBody>
          <a:bodyPr/>
          <a:lstStyle/>
          <a:p>
            <a:r>
              <a:rPr lang="en-US" dirty="0"/>
              <a:t>Core functions of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Convenience </a:t>
            </a:r>
          </a:p>
          <a:p>
            <a:r>
              <a:rPr lang="en-US" dirty="0"/>
              <a:t>Efficiency </a:t>
            </a:r>
          </a:p>
          <a:p>
            <a:r>
              <a:rPr lang="en-US" dirty="0"/>
              <a:t>Ability to evolve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E1F263-A2B4-9300-A13E-A8713D5EA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87518"/>
              </p:ext>
            </p:extLst>
          </p:nvPr>
        </p:nvGraphicFramePr>
        <p:xfrm>
          <a:off x="5692656" y="76367"/>
          <a:ext cx="5892036" cy="6730401"/>
        </p:xfrm>
        <a:graphic>
          <a:graphicData uri="http://schemas.openxmlformats.org/drawingml/2006/table">
            <a:tbl>
              <a:tblPr/>
              <a:tblGrid>
                <a:gridCol w="1991676">
                  <a:extLst>
                    <a:ext uri="{9D8B030D-6E8A-4147-A177-3AD203B41FA5}">
                      <a16:colId xmlns:a16="http://schemas.microsoft.com/office/drawing/2014/main" val="603523898"/>
                    </a:ext>
                  </a:extLst>
                </a:gridCol>
                <a:gridCol w="3900360">
                  <a:extLst>
                    <a:ext uri="{9D8B030D-6E8A-4147-A177-3AD203B41FA5}">
                      <a16:colId xmlns:a16="http://schemas.microsoft.com/office/drawing/2014/main" val="134537798"/>
                    </a:ext>
                  </a:extLst>
                </a:gridCol>
              </a:tblGrid>
              <a:tr h="501278"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</a:rPr>
                        <a:t>Service Provided by OS</a:t>
                      </a:r>
                    </a:p>
                  </a:txBody>
                  <a:tcPr marL="41441" marR="41441" marT="20721" marB="2072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600" b="1" dirty="0">
                          <a:solidFill>
                            <a:srgbClr val="FFC000"/>
                          </a:solidFill>
                          <a:effectLst/>
                        </a:rPr>
                        <a:t>Explanation in Layman's Terms</a:t>
                      </a:r>
                    </a:p>
                  </a:txBody>
                  <a:tcPr marL="41441" marR="41441" marT="20721" marB="2072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967873"/>
                  </a:ext>
                </a:extLst>
              </a:tr>
              <a:tr h="585818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FFC000"/>
                          </a:solidFill>
                          <a:effectLst/>
                        </a:rPr>
                        <a:t>Program Execution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FFC000"/>
                          </a:solidFill>
                          <a:effectLst/>
                        </a:rPr>
                        <a:t>The OS manages how programs run and shares resources fairly.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397020"/>
                  </a:ext>
                </a:extLst>
              </a:tr>
              <a:tr h="732287"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Access to I/O Devices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FFC000"/>
                          </a:solidFill>
                          <a:effectLst/>
                        </a:rPr>
                        <a:t>The OS makes it easy for programs to talk to things like printers.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145052"/>
                  </a:ext>
                </a:extLst>
              </a:tr>
              <a:tr h="732287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Controlled Access to Files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helps keep your files organized and safe from prying eyes.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461250"/>
                  </a:ext>
                </a:extLst>
              </a:tr>
              <a:tr h="58581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System Access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makes sure everyone gets a fair turn using the computer.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88771"/>
                  </a:ext>
                </a:extLst>
              </a:tr>
              <a:tr h="50127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Error Detection and Response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catches and deals with problems that might pop up.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260086"/>
                  </a:ext>
                </a:extLst>
              </a:tr>
              <a:tr h="585818">
                <a:tc>
                  <a:txBody>
                    <a:bodyPr/>
                    <a:lstStyle/>
                    <a:p>
                      <a:pPr fontAlgn="base"/>
                      <a:r>
                        <a:rPr lang="en-US" sz="1600">
                          <a:solidFill>
                            <a:srgbClr val="FFC000"/>
                          </a:solidFill>
                          <a:effectLst/>
                        </a:rPr>
                        <a:t>Accounting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</a:rPr>
                        <a:t>The OS keeps track of how well your computer is performing.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43468"/>
                  </a:ext>
                </a:extLst>
              </a:tr>
              <a:tr h="732287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Efficiency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The OS makes sure your computer's parts work together smoothly.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677888"/>
                  </a:ext>
                </a:extLst>
              </a:tr>
              <a:tr h="501278">
                <a:tc>
                  <a:txBody>
                    <a:bodyPr/>
                    <a:lstStyle/>
                    <a:p>
                      <a:pPr fontAlgn="base"/>
                      <a:r>
                        <a:rPr lang="en-US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Ability to Evolve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The OS can change to handle new gadgets and fix any problems.(new patches etc)</a:t>
                      </a:r>
                    </a:p>
                  </a:txBody>
                  <a:tcPr marL="41441" marR="41441" marT="20721" marB="2072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642797"/>
                  </a:ext>
                </a:extLst>
              </a:tr>
              <a:tr h="866282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Convenience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The OS provides a user-friendly interface and simplifies tasks.(people who are not tech savvy can also understand easily)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3618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F657F83-7884-E508-9565-A559B935D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2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75"/>
    </mc:Choice>
    <mc:Fallback xmlns="">
      <p:transition spd="slow" advTm="68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66256"/>
            <a:ext cx="10986979" cy="662321"/>
          </a:xfrm>
        </p:spPr>
        <p:txBody>
          <a:bodyPr>
            <a:normAutofit fontScale="90000"/>
          </a:bodyPr>
          <a:lstStyle/>
          <a:p>
            <a:r>
              <a:rPr lang="en-US" dirty="0"/>
              <a:t>Placement algorithm: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21" y="1020726"/>
            <a:ext cx="10986979" cy="515623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Best fit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Auto detect the best free block that is closest to the size it needs to swap with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Worst in performance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result in very small holes that are too small to be allocated to processes. Thus, the OS needs to perform memory compaction more frequently than other algorithms.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First fit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First available block that is large enough from the beginning of the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Fastest and the best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Next fit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Selects the free block that is large enough from the last placement location of the memory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Slightly worse than of first fit </a:t>
            </a:r>
          </a:p>
        </p:txBody>
      </p:sp>
    </p:spTree>
    <p:extLst>
      <p:ext uri="{BB962C8B-B14F-4D97-AF65-F5344CB8AC3E}">
        <p14:creationId xmlns:p14="http://schemas.microsoft.com/office/powerpoint/2010/main" val="244041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34" y="356688"/>
            <a:ext cx="10297633" cy="648697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overcome dynamic partitioning?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26" y="928577"/>
            <a:ext cx="10942674" cy="5248386"/>
          </a:xfrm>
        </p:spPr>
        <p:txBody>
          <a:bodyPr/>
          <a:lstStyle/>
          <a:p>
            <a:r>
              <a:rPr lang="en-US" dirty="0"/>
              <a:t>Paging is used to overcome the memory fragmentation problem </a:t>
            </a:r>
          </a:p>
          <a:p>
            <a:r>
              <a:rPr lang="en-US" dirty="0"/>
              <a:t>Divides memory and processes into equal sized chunks that are small</a:t>
            </a:r>
          </a:p>
        </p:txBody>
      </p:sp>
    </p:spTree>
    <p:extLst>
      <p:ext uri="{BB962C8B-B14F-4D97-AF65-F5344CB8AC3E}">
        <p14:creationId xmlns:p14="http://schemas.microsoft.com/office/powerpoint/2010/main" val="199146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performance: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19" y="1389321"/>
            <a:ext cx="10694581" cy="4787642"/>
          </a:xfrm>
        </p:spPr>
        <p:txBody>
          <a:bodyPr/>
          <a:lstStyle/>
          <a:p>
            <a:r>
              <a:rPr lang="en-GB" dirty="0"/>
              <a:t>T = b/</a:t>
            </a:r>
            <a:r>
              <a:rPr lang="en-GB" dirty="0" err="1"/>
              <a:t>rN</a:t>
            </a:r>
            <a:endParaRPr lang="en-GB" dirty="0"/>
          </a:p>
          <a:p>
            <a:pPr lvl="1"/>
            <a:r>
              <a:rPr lang="en-GB" dirty="0"/>
              <a:t>T = transfer time</a:t>
            </a:r>
          </a:p>
          <a:p>
            <a:pPr lvl="1"/>
            <a:r>
              <a:rPr lang="en-GB" dirty="0"/>
              <a:t>b = number of bytes to be transferred</a:t>
            </a:r>
          </a:p>
          <a:p>
            <a:pPr lvl="1"/>
            <a:r>
              <a:rPr lang="en-GB" dirty="0"/>
              <a:t>N = number of bytes on a track</a:t>
            </a:r>
          </a:p>
          <a:p>
            <a:pPr lvl="1"/>
            <a:r>
              <a:rPr lang="en-GB" dirty="0"/>
              <a:t>r = rotational speed, in revolutions per second (</a:t>
            </a:r>
            <a:r>
              <a:rPr lang="en-GB" dirty="0" err="1"/>
              <a:t>rps</a:t>
            </a:r>
            <a:r>
              <a:rPr lang="en-GB" dirty="0"/>
              <a:t>)</a:t>
            </a:r>
          </a:p>
          <a:p>
            <a:r>
              <a:rPr lang="en-GB" dirty="0"/>
              <a:t>Total </a:t>
            </a:r>
            <a:r>
              <a:rPr lang="en-GB" dirty="0" err="1"/>
              <a:t>avg</a:t>
            </a:r>
            <a:r>
              <a:rPr lang="en-GB" dirty="0"/>
              <a:t> time = Total seek time + 1/2r + b/</a:t>
            </a:r>
            <a:r>
              <a:rPr lang="en-GB" dirty="0" err="1"/>
              <a:t>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2403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27" y="177210"/>
            <a:ext cx="10035363" cy="648697"/>
          </a:xfrm>
        </p:spPr>
        <p:txBody>
          <a:bodyPr>
            <a:normAutofit fontScale="90000"/>
          </a:bodyPr>
          <a:lstStyle/>
          <a:p>
            <a:r>
              <a:rPr lang="en-US" dirty="0"/>
              <a:t>RAIDs: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30" y="723014"/>
            <a:ext cx="11006470" cy="5453949"/>
          </a:xfrm>
        </p:spPr>
        <p:txBody>
          <a:bodyPr/>
          <a:lstStyle/>
          <a:p>
            <a:r>
              <a:rPr lang="en-GB" dirty="0"/>
              <a:t>Fault tolerance refers to whether the system can resist faults, either hardware or software faults. Generally, this involves redundancy, and it implies more expensive cost.</a:t>
            </a:r>
          </a:p>
          <a:p>
            <a:r>
              <a:rPr lang="en-GB" dirty="0"/>
              <a:t>RAID is one example of fault tolerance</a:t>
            </a:r>
          </a:p>
          <a:p>
            <a:pPr lvl="1"/>
            <a:r>
              <a:rPr lang="en-US" dirty="0"/>
              <a:t>Stores parity bits so it can rebuild the data if there is a disk failure</a:t>
            </a:r>
          </a:p>
          <a:p>
            <a:pPr lvl="1"/>
            <a:r>
              <a:rPr lang="en-US" dirty="0"/>
              <a:t>RAID 0-6 (2 and 3 are not used in practice)</a:t>
            </a:r>
          </a:p>
          <a:p>
            <a:r>
              <a:rPr lang="en-US" dirty="0"/>
              <a:t>Raid 0</a:t>
            </a:r>
          </a:p>
          <a:p>
            <a:pPr lvl="1"/>
            <a:r>
              <a:rPr lang="en-US" dirty="0"/>
              <a:t>Data is divided into stripes and distributed </a:t>
            </a:r>
            <a:r>
              <a:rPr lang="en-US" dirty="0" err="1"/>
              <a:t>accross</a:t>
            </a:r>
            <a:r>
              <a:rPr lang="en-US" dirty="0"/>
              <a:t> the arrays </a:t>
            </a:r>
          </a:p>
          <a:p>
            <a:pPr lvl="1"/>
            <a:r>
              <a:rPr lang="en-US" dirty="0"/>
              <a:t>Each disk contains part of every file allowing parallel access to data </a:t>
            </a:r>
          </a:p>
          <a:p>
            <a:pPr lvl="1"/>
            <a:r>
              <a:rPr lang="en-US" dirty="0"/>
              <a:t>Improves performance multiple disks can be read or written concurrently </a:t>
            </a:r>
          </a:p>
          <a:p>
            <a:pPr lvl="1"/>
            <a:r>
              <a:rPr lang="en-US" dirty="0"/>
              <a:t>Does not provide redundancy ,if one disk </a:t>
            </a:r>
            <a:r>
              <a:rPr lang="en-US" dirty="0" err="1"/>
              <a:t>fils,all</a:t>
            </a:r>
            <a:r>
              <a:rPr lang="en-US" dirty="0"/>
              <a:t> data stored on the disk is lost</a:t>
            </a:r>
          </a:p>
          <a:p>
            <a:pPr lvl="1"/>
            <a:r>
              <a:rPr lang="en-US" dirty="0"/>
              <a:t>Used for non critical </a:t>
            </a:r>
            <a:r>
              <a:rPr lang="en-US" dirty="0" err="1"/>
              <a:t>data,inexpensice</a:t>
            </a:r>
            <a:r>
              <a:rPr lang="en-US" dirty="0"/>
              <a:t> and good performance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70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60" y="148856"/>
            <a:ext cx="10963940" cy="6028107"/>
          </a:xfrm>
        </p:spPr>
        <p:txBody>
          <a:bodyPr/>
          <a:lstStyle/>
          <a:p>
            <a:r>
              <a:rPr lang="en-US" dirty="0"/>
              <a:t>Raid 1</a:t>
            </a:r>
          </a:p>
          <a:p>
            <a:pPr lvl="1"/>
            <a:r>
              <a:rPr lang="en-US" dirty="0"/>
              <a:t>Provides </a:t>
            </a:r>
            <a:r>
              <a:rPr lang="en-US" dirty="0" err="1"/>
              <a:t>redundancy,duplicates</a:t>
            </a:r>
            <a:r>
              <a:rPr lang="en-US" dirty="0"/>
              <a:t> two sets of data aka mirroring </a:t>
            </a:r>
          </a:p>
          <a:p>
            <a:r>
              <a:rPr lang="en-US" dirty="0"/>
              <a:t>Raid 4</a:t>
            </a:r>
          </a:p>
          <a:p>
            <a:pPr lvl="1"/>
            <a:r>
              <a:rPr lang="en-US" dirty="0"/>
              <a:t>Uses one disk to store parity </a:t>
            </a:r>
            <a:r>
              <a:rPr lang="en-US" dirty="0" err="1"/>
              <a:t>bits,allows</a:t>
            </a:r>
            <a:r>
              <a:rPr lang="en-US" dirty="0"/>
              <a:t> </a:t>
            </a:r>
            <a:r>
              <a:rPr lang="en-US" dirty="0" err="1"/>
              <a:t>upto</a:t>
            </a:r>
            <a:r>
              <a:rPr lang="en-US" dirty="0"/>
              <a:t> one disk failure 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highlight>
                  <a:srgbClr val="FFFF00"/>
                </a:highlight>
              </a:rPr>
              <a:t>one disk </a:t>
            </a:r>
            <a:r>
              <a:rPr lang="en-US" dirty="0" err="1">
                <a:highlight>
                  <a:srgbClr val="FFFF00"/>
                </a:highlight>
              </a:rPr>
              <a:t>fails</a:t>
            </a:r>
            <a:r>
              <a:rPr lang="en-US" dirty="0" err="1"/>
              <a:t>,the</a:t>
            </a:r>
            <a:r>
              <a:rPr lang="en-US" dirty="0"/>
              <a:t> original data can be retrieved by the parity disk</a:t>
            </a:r>
          </a:p>
          <a:p>
            <a:r>
              <a:rPr lang="en-US" dirty="0"/>
              <a:t>Raid 5(aka </a:t>
            </a:r>
            <a:r>
              <a:rPr lang="en-US" dirty="0" err="1"/>
              <a:t>raidz</a:t>
            </a:r>
            <a:r>
              <a:rPr lang="en-US" dirty="0"/>
              <a:t> in LINUX)(useable </a:t>
            </a:r>
            <a:r>
              <a:rPr lang="en-US" dirty="0" err="1"/>
              <a:t>harddisks</a:t>
            </a:r>
            <a:r>
              <a:rPr lang="en-US" dirty="0"/>
              <a:t> -1)* </a:t>
            </a:r>
            <a:r>
              <a:rPr lang="en-US" dirty="0" err="1"/>
              <a:t>usuable</a:t>
            </a:r>
            <a:r>
              <a:rPr lang="en-US" dirty="0"/>
              <a:t> space</a:t>
            </a:r>
          </a:p>
          <a:p>
            <a:pPr lvl="1"/>
            <a:r>
              <a:rPr lang="en-US" dirty="0"/>
              <a:t>Strip parities instead of using one whole disk for parity </a:t>
            </a:r>
          </a:p>
          <a:p>
            <a:pPr lvl="1"/>
            <a:r>
              <a:rPr lang="en-US" dirty="0"/>
              <a:t>Original data can be retrieved by the parity strips across the other disks </a:t>
            </a:r>
          </a:p>
          <a:p>
            <a:pPr lvl="1"/>
            <a:r>
              <a:rPr lang="en-US" dirty="0"/>
              <a:t>Widely used in practice 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highlight>
                  <a:srgbClr val="FFFF00"/>
                </a:highlight>
              </a:rPr>
              <a:t>one parity block per strip</a:t>
            </a:r>
            <a:r>
              <a:rPr lang="en-US" dirty="0"/>
              <a:t> </a:t>
            </a:r>
          </a:p>
          <a:p>
            <a:r>
              <a:rPr lang="en-US" dirty="0"/>
              <a:t>Raid 6 (useable </a:t>
            </a:r>
            <a:r>
              <a:rPr lang="en-US" dirty="0" err="1"/>
              <a:t>harddisks</a:t>
            </a:r>
            <a:r>
              <a:rPr lang="en-US" dirty="0"/>
              <a:t> -2)* </a:t>
            </a:r>
            <a:r>
              <a:rPr lang="en-US" dirty="0" err="1"/>
              <a:t>usuable</a:t>
            </a:r>
            <a:r>
              <a:rPr lang="en-US" dirty="0"/>
              <a:t> space</a:t>
            </a:r>
          </a:p>
          <a:p>
            <a:pPr lvl="1"/>
            <a:r>
              <a:rPr lang="en-US" dirty="0"/>
              <a:t>Uses two different parity calculations and is stored in different disks </a:t>
            </a:r>
          </a:p>
          <a:p>
            <a:pPr lvl="1"/>
            <a:r>
              <a:rPr lang="en-GB" dirty="0"/>
              <a:t>two different algorithms are used, P and Q; thus, the data can be re-generated even if </a:t>
            </a:r>
            <a:r>
              <a:rPr lang="en-GB" dirty="0">
                <a:highlight>
                  <a:srgbClr val="FFFF00"/>
                </a:highlight>
              </a:rPr>
              <a:t>two disks fail at the same time</a:t>
            </a:r>
            <a:r>
              <a:rPr lang="en-GB" dirty="0"/>
              <a:t>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471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CCA0-441F-7283-0AA3-520F4B92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68F9B-5609-D9B3-373B-F49F577D2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BDE7F-5B8D-02E2-9504-72BD6EF4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0" y="1159350"/>
            <a:ext cx="10491885" cy="49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0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4" y="191386"/>
            <a:ext cx="10212572" cy="641609"/>
          </a:xfrm>
        </p:spPr>
        <p:txBody>
          <a:bodyPr>
            <a:normAutofit fontScale="90000"/>
          </a:bodyPr>
          <a:lstStyle/>
          <a:p>
            <a:r>
              <a:rPr lang="en-US" dirty="0"/>
              <a:t>Limitations of RAID: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64" y="900224"/>
            <a:ext cx="8725785" cy="1176670"/>
          </a:xfrm>
        </p:spPr>
        <p:txBody>
          <a:bodyPr/>
          <a:lstStyle/>
          <a:p>
            <a:r>
              <a:rPr lang="en-US" sz="1800" dirty="0"/>
              <a:t>Not a full proof system </a:t>
            </a:r>
          </a:p>
          <a:p>
            <a:r>
              <a:rPr lang="en-US" sz="1800" dirty="0"/>
              <a:t>Does not always ensure that data is readily available in OS</a:t>
            </a:r>
          </a:p>
          <a:p>
            <a:r>
              <a:rPr lang="en-US" sz="1800" dirty="0"/>
              <a:t>Data can still be corrupted by different errors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8FCB92-6896-2324-4820-E89D3B868315}"/>
              </a:ext>
            </a:extLst>
          </p:cNvPr>
          <p:cNvSpPr txBox="1">
            <a:spLocks/>
          </p:cNvSpPr>
          <p:nvPr/>
        </p:nvSpPr>
        <p:spPr>
          <a:xfrm>
            <a:off x="113414" y="1906550"/>
            <a:ext cx="10120422" cy="7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Ways to mitigate it: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822DD-05E0-5985-9B32-C5ABEF1E9354}"/>
              </a:ext>
            </a:extLst>
          </p:cNvPr>
          <p:cNvSpPr txBox="1"/>
          <p:nvPr/>
        </p:nvSpPr>
        <p:spPr>
          <a:xfrm>
            <a:off x="269358" y="2599660"/>
            <a:ext cx="944171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file system(ZFS)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checksum to preserve integrity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volume manager and can provide diff raid levels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check available disks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ls /dev/</a:t>
            </a:r>
            <a:r>
              <a:rPr lang="en-US" dirty="0" err="1"/>
              <a:t>sd</a:t>
            </a:r>
            <a:r>
              <a:rPr lang="en-US" dirty="0"/>
              <a:t>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start </a:t>
            </a:r>
            <a:r>
              <a:rPr lang="en-US" dirty="0" err="1"/>
              <a:t>zfs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modprobe</a:t>
            </a:r>
            <a:r>
              <a:rPr lang="en-US" dirty="0"/>
              <a:t> </a:t>
            </a:r>
            <a:r>
              <a:rPr lang="en-US" dirty="0" err="1"/>
              <a:t>zfs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a </a:t>
            </a:r>
            <a:r>
              <a:rPr lang="en-US" dirty="0" err="1"/>
              <a:t>zfs</a:t>
            </a:r>
            <a:r>
              <a:rPr lang="en-US" dirty="0"/>
              <a:t> pool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zpool</a:t>
            </a:r>
            <a:r>
              <a:rPr lang="en-US" dirty="0"/>
              <a:t> create &lt;pool name&gt; raidz2 /dev/</a:t>
            </a:r>
            <a:r>
              <a:rPr lang="en-US" dirty="0" err="1"/>
              <a:t>sda</a:t>
            </a:r>
            <a:r>
              <a:rPr lang="en-US" dirty="0"/>
              <a:t> /dev/</a:t>
            </a:r>
            <a:r>
              <a:rPr lang="en-US" dirty="0" err="1"/>
              <a:t>sdb</a:t>
            </a:r>
            <a:r>
              <a:rPr lang="en-US" dirty="0"/>
              <a:t>&lt;all the disks&gt;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create file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Zfs</a:t>
            </a:r>
            <a:r>
              <a:rPr lang="en-US" dirty="0"/>
              <a:t> create &lt;pool name&gt;/&lt;filename&gt;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So ZFS includes all typical RAID levels that you normally will come to expect, they just go by different names. For example, a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RAIDZ1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can be compared to a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RAID5,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giving you the ability to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lose a single drive in a pool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, and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RAIDZ2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can be compared to 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00"/>
                </a:highlight>
                <a:latin typeface="system-ui"/>
              </a:rPr>
              <a:t>RAID6,</a:t>
            </a:r>
            <a:r>
              <a:rPr lang="en-GB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allowing the loss of two disks per pool.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49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29" y="116878"/>
            <a:ext cx="9916886" cy="66628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Management: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29" y="783163"/>
            <a:ext cx="11195671" cy="5393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System monitoring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perofmance</a:t>
            </a:r>
            <a:r>
              <a:rPr lang="en-US" dirty="0">
                <a:sym typeface="Wingdings" panose="05000000000000000000" pitchFamily="2" charset="2"/>
              </a:rPr>
              <a:t> can be monitored and problems can be detected early (pro active)</a:t>
            </a:r>
          </a:p>
          <a:p>
            <a:r>
              <a:rPr lang="en-US" dirty="0">
                <a:sym typeface="Wingdings" panose="05000000000000000000" pitchFamily="2" charset="2"/>
              </a:rPr>
              <a:t>Linux  use commands such as </a:t>
            </a:r>
            <a:r>
              <a:rPr lang="en-US" dirty="0" err="1">
                <a:sym typeface="Wingdings" panose="05000000000000000000" pitchFamily="2" charset="2"/>
              </a:rPr>
              <a:t>ps</a:t>
            </a:r>
            <a:r>
              <a:rPr lang="en-US" dirty="0">
                <a:sym typeface="Wingdings" panose="05000000000000000000" pitchFamily="2" charset="2"/>
              </a:rPr>
              <a:t> and top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To check if a process is using too many resources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system memory is enough and if any process is behaving unusually </a:t>
            </a:r>
          </a:p>
          <a:p>
            <a:r>
              <a:rPr lang="en-US" dirty="0"/>
              <a:t>To check a process PID</a:t>
            </a:r>
          </a:p>
          <a:p>
            <a:pPr lvl="1"/>
            <a:r>
              <a:rPr lang="en-US" dirty="0" err="1"/>
              <a:t>ps</a:t>
            </a:r>
            <a:r>
              <a:rPr lang="en-US" dirty="0"/>
              <a:t> –e | grep </a:t>
            </a:r>
            <a:r>
              <a:rPr lang="en-US" dirty="0" err="1"/>
              <a:t>firefox</a:t>
            </a:r>
            <a:endParaRPr lang="en-US" dirty="0"/>
          </a:p>
          <a:p>
            <a:r>
              <a:rPr lang="en-US" dirty="0"/>
              <a:t>To show </a:t>
            </a:r>
            <a:r>
              <a:rPr lang="en-US" dirty="0" err="1"/>
              <a:t>cpu</a:t>
            </a:r>
            <a:r>
              <a:rPr lang="en-US" dirty="0"/>
              <a:t> and memory usage of </a:t>
            </a:r>
            <a:r>
              <a:rPr lang="en-US" dirty="0" err="1"/>
              <a:t>firefox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ps</a:t>
            </a:r>
            <a:r>
              <a:rPr lang="en-US" dirty="0"/>
              <a:t> –p &lt;PID&gt; -0 “%</a:t>
            </a:r>
            <a:r>
              <a:rPr lang="en-US" dirty="0" err="1"/>
              <a:t>cpu</a:t>
            </a:r>
            <a:r>
              <a:rPr lang="en-US" dirty="0"/>
              <a:t> %mem”</a:t>
            </a:r>
          </a:p>
          <a:p>
            <a:r>
              <a:rPr lang="en-US" dirty="0"/>
              <a:t>Monitor real time usage </a:t>
            </a:r>
            <a:r>
              <a:rPr lang="en-US" dirty="0" err="1"/>
              <a:t>os</a:t>
            </a:r>
            <a:endParaRPr lang="en-US" dirty="0"/>
          </a:p>
          <a:p>
            <a:pPr lvl="1"/>
            <a:r>
              <a:rPr lang="en-US" dirty="0"/>
              <a:t>Top</a:t>
            </a:r>
          </a:p>
          <a:p>
            <a:r>
              <a:rPr lang="en-US" dirty="0"/>
              <a:t>To check for free space in RAM</a:t>
            </a:r>
          </a:p>
          <a:p>
            <a:pPr lvl="1"/>
            <a:r>
              <a:rPr lang="en-US" dirty="0"/>
              <a:t>free  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 </a:t>
            </a:r>
            <a:r>
              <a:rPr lang="en-US" dirty="0" err="1"/>
              <a:t>df</a:t>
            </a:r>
            <a:r>
              <a:rPr lang="en-US" dirty="0"/>
              <a:t> –h (gives a human readable format)</a:t>
            </a:r>
          </a:p>
        </p:txBody>
      </p:sp>
    </p:spTree>
    <p:extLst>
      <p:ext uri="{BB962C8B-B14F-4D97-AF65-F5344CB8AC3E}">
        <p14:creationId xmlns:p14="http://schemas.microsoft.com/office/powerpoint/2010/main" val="2961196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4B0D-BDE8-8788-35F5-0765F76E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of system log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2BE6-E5D5-8C53-293B-6006FEF4E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files are helpful to know whether our system is behaving weirdly or the errors</a:t>
            </a:r>
          </a:p>
          <a:p>
            <a:r>
              <a:rPr lang="en-US" dirty="0"/>
              <a:t>– Folder /var/log/</a:t>
            </a:r>
            <a:r>
              <a:rPr lang="en-US" dirty="0">
                <a:sym typeface="Wingdings" panose="05000000000000000000" pitchFamily="2" charset="2"/>
              </a:rPr>
              <a:t>folder of where the system logs contains </a:t>
            </a:r>
            <a:endParaRPr lang="en-US" dirty="0"/>
          </a:p>
          <a:p>
            <a:r>
              <a:rPr lang="en-US" dirty="0"/>
              <a:t>– cat /var/log/syslog</a:t>
            </a:r>
            <a:r>
              <a:rPr lang="en-US" dirty="0">
                <a:sym typeface="Wingdings" panose="05000000000000000000" pitchFamily="2" charset="2"/>
              </a:rPr>
              <a:t> contains kernel messages &amp; other system related</a:t>
            </a:r>
            <a:endParaRPr lang="en-US" dirty="0"/>
          </a:p>
          <a:p>
            <a:r>
              <a:rPr lang="en-US" dirty="0"/>
              <a:t>– tail -10 /var/log/</a:t>
            </a:r>
            <a:r>
              <a:rPr lang="en-US" dirty="0" err="1"/>
              <a:t>syslog</a:t>
            </a:r>
            <a:r>
              <a:rPr lang="en-US" dirty="0" err="1">
                <a:sym typeface="Wingdings" panose="05000000000000000000" pitchFamily="2" charset="2"/>
              </a:rPr>
              <a:t>dislays</a:t>
            </a:r>
            <a:r>
              <a:rPr lang="en-US" dirty="0">
                <a:sym typeface="Wingdings" panose="05000000000000000000" pitchFamily="2" charset="2"/>
              </a:rPr>
              <a:t> last 10 lines of the syslog</a:t>
            </a:r>
            <a:endParaRPr lang="en-US" dirty="0"/>
          </a:p>
          <a:p>
            <a:r>
              <a:rPr lang="en-US" dirty="0"/>
              <a:t>– tail -10 /var/log/</a:t>
            </a:r>
            <a:r>
              <a:rPr lang="en-US" dirty="0" err="1"/>
              <a:t>auth.log</a:t>
            </a:r>
            <a:r>
              <a:rPr lang="en-US" dirty="0" err="1">
                <a:sym typeface="Wingdings" panose="05000000000000000000" pitchFamily="2" charset="2"/>
              </a:rPr>
              <a:t>last</a:t>
            </a:r>
            <a:r>
              <a:rPr lang="en-US" dirty="0">
                <a:sym typeface="Wingdings" panose="05000000000000000000" pitchFamily="2" charset="2"/>
              </a:rPr>
              <a:t> 10 lines of the auth like login attempts or auth failure</a:t>
            </a:r>
            <a:endParaRPr lang="en-US" dirty="0"/>
          </a:p>
          <a:p>
            <a:r>
              <a:rPr lang="en-US" dirty="0"/>
              <a:t>–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tkt</a:t>
            </a:r>
            <a:r>
              <a:rPr lang="en-US" dirty="0"/>
              <a:t> /var/log/auth.log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79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33D6-9D07-089B-C3EA-12336085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46" y="324065"/>
            <a:ext cx="10515600" cy="713943"/>
          </a:xfrm>
        </p:spPr>
        <p:txBody>
          <a:bodyPr/>
          <a:lstStyle/>
          <a:p>
            <a:r>
              <a:rPr lang="en-US" dirty="0"/>
              <a:t>Disk Quota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DE9C-C7B5-61D0-B19D-F9402A165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Common feature </a:t>
            </a:r>
          </a:p>
          <a:p>
            <a:r>
              <a:rPr lang="en-US" dirty="0"/>
              <a:t>Prevent an </a:t>
            </a:r>
            <a:r>
              <a:rPr lang="en-US" dirty="0" err="1"/>
              <a:t>os</a:t>
            </a:r>
            <a:r>
              <a:rPr lang="en-US" dirty="0"/>
              <a:t> partition from running out of space </a:t>
            </a:r>
          </a:p>
          <a:p>
            <a:r>
              <a:rPr lang="en-US" dirty="0"/>
              <a:t>Prevents single user from using up the entire file space </a:t>
            </a:r>
          </a:p>
          <a:p>
            <a:r>
              <a:rPr lang="en-US" dirty="0"/>
              <a:t>This is used in companies to </a:t>
            </a:r>
            <a:r>
              <a:rPr lang="en-US" dirty="0" err="1"/>
              <a:t>prvent</a:t>
            </a:r>
            <a:r>
              <a:rPr lang="en-US" dirty="0"/>
              <a:t> users to control how much disk space they use 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r>
              <a:rPr lang="en-GB" b="0" i="0" u="none" strike="noStrike" baseline="0" dirty="0">
                <a:latin typeface="Calibri" panose="020F0502020204030204" pitchFamily="34" charset="0"/>
              </a:rPr>
              <a:t>As an example, an organisation can grant the marketing department more disk space than the sales department </a:t>
            </a:r>
          </a:p>
          <a:p>
            <a:r>
              <a:rPr lang="en-GB" b="0" i="0" u="none" strike="noStrike" baseline="0" dirty="0">
                <a:latin typeface="Calibri" panose="020F0502020204030204" pitchFamily="34" charset="0"/>
              </a:rPr>
              <a:t>Service provider such as web hosting companies can use disk quota to grant different levels of disk space to different clients based on the price plan </a:t>
            </a:r>
          </a:p>
          <a:p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2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of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Serial Processing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GB" sz="2200" dirty="0">
                <a:sym typeface="Wingdings" panose="05000000000000000000" pitchFamily="2" charset="2"/>
              </a:rPr>
              <a:t>computers do not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have a real OS</a:t>
            </a:r>
            <a:r>
              <a:rPr lang="en-GB" sz="2200" dirty="0">
                <a:sym typeface="Wingdings" panose="05000000000000000000" pitchFamily="2" charset="2"/>
              </a:rPr>
              <a:t>; thus, the programmer needs to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interact directly with the hardware</a:t>
            </a:r>
            <a:r>
              <a:rPr lang="en-GB" sz="2200" dirty="0">
                <a:sym typeface="Wingdings" panose="05000000000000000000" pitchFamily="2" charset="2"/>
              </a:rPr>
              <a:t>, which is very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tedious and not convenient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r>
              <a:rPr lang="en-GB" sz="2200" dirty="0">
                <a:sym typeface="Wingdings" panose="05000000000000000000" pitchFamily="2" charset="2"/>
              </a:rPr>
              <a:t>Simple batch system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has an OS</a:t>
            </a:r>
            <a:r>
              <a:rPr lang="en-GB" sz="2200" dirty="0">
                <a:sym typeface="Wingdings" panose="05000000000000000000" pitchFamily="2" charset="2"/>
              </a:rPr>
              <a:t>, the users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do not need to directly</a:t>
            </a:r>
            <a:r>
              <a:rPr lang="en-GB" sz="2200" dirty="0">
                <a:sym typeface="Wingdings" panose="05000000000000000000" pitchFamily="2" charset="2"/>
              </a:rPr>
              <a:t> deal with the hardware, and thus it is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more convenient to use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GB" sz="2200" dirty="0">
                <a:sym typeface="Wingdings" panose="05000000000000000000" pitchFamily="2" charset="2"/>
              </a:rPr>
              <a:t>Although the simple batch system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improves the usage of the computer</a:t>
            </a:r>
            <a:r>
              <a:rPr lang="en-GB" sz="2200" dirty="0">
                <a:sym typeface="Wingdings" panose="05000000000000000000" pitchFamily="2" charset="2"/>
              </a:rPr>
              <a:t>, it is not </a:t>
            </a:r>
            <a:r>
              <a:rPr lang="en-GB" sz="2200" dirty="0">
                <a:highlight>
                  <a:srgbClr val="FF0000"/>
                </a:highlight>
                <a:sym typeface="Wingdings" panose="05000000000000000000" pitchFamily="2" charset="2"/>
              </a:rPr>
              <a:t>efficient as the processor is often idle and not used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r>
              <a:rPr lang="en-US" sz="2200" dirty="0" err="1"/>
              <a:t>Multiprogrammed</a:t>
            </a:r>
            <a:r>
              <a:rPr lang="en-US" sz="2200" dirty="0"/>
              <a:t> batch system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GB" sz="2200" dirty="0">
                <a:sym typeface="Wingdings" panose="05000000000000000000" pitchFamily="2" charset="2"/>
              </a:rPr>
              <a:t>developed which improves the efficiency of the computer.</a:t>
            </a:r>
            <a:endParaRPr lang="en-US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7D8102-E830-E52E-ADBD-9433AA7D8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24"/>
    </mc:Choice>
    <mc:Fallback xmlns="">
      <p:transition spd="slow" advTm="63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007" y="350635"/>
            <a:ext cx="9490624" cy="439404"/>
          </a:xfrm>
        </p:spPr>
        <p:txBody>
          <a:bodyPr>
            <a:normAutofit fontScale="90000"/>
          </a:bodyPr>
          <a:lstStyle/>
          <a:p>
            <a:r>
              <a:rPr lang="en-US" dirty="0"/>
              <a:t>Mobile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1058779"/>
            <a:ext cx="10824411" cy="5118184"/>
          </a:xfrm>
        </p:spPr>
        <p:txBody>
          <a:bodyPr/>
          <a:lstStyle/>
          <a:p>
            <a:r>
              <a:rPr lang="en-US" dirty="0"/>
              <a:t>Smaller screen </a:t>
            </a:r>
          </a:p>
          <a:p>
            <a:r>
              <a:rPr lang="en-US" dirty="0"/>
              <a:t>Needs to access network almost all the time </a:t>
            </a:r>
          </a:p>
          <a:p>
            <a:r>
              <a:rPr lang="en-US" dirty="0"/>
              <a:t>Lesser memory and storage space than a desktop </a:t>
            </a:r>
          </a:p>
          <a:p>
            <a:r>
              <a:rPr lang="en-US" dirty="0"/>
              <a:t>Does not cater multi user </a:t>
            </a:r>
          </a:p>
          <a:p>
            <a:r>
              <a:rPr lang="en-US" dirty="0"/>
              <a:t>Adding devices are not critical </a:t>
            </a:r>
          </a:p>
          <a:p>
            <a:r>
              <a:rPr lang="en-US" dirty="0"/>
              <a:t>Need the ability to withstand </a:t>
            </a:r>
            <a:r>
              <a:rPr lang="en-US" dirty="0" err="1"/>
              <a:t>powerlife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1656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" y="288757"/>
            <a:ext cx="9696880" cy="686911"/>
          </a:xfrm>
        </p:spPr>
        <p:txBody>
          <a:bodyPr>
            <a:normAutofit fontScale="90000"/>
          </a:bodyPr>
          <a:lstStyle/>
          <a:p>
            <a:r>
              <a:rPr lang="en-US" dirty="0"/>
              <a:t>Android 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62" y="975668"/>
            <a:ext cx="10927538" cy="55935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Based on </a:t>
            </a:r>
            <a:r>
              <a:rPr lang="en-US" dirty="0" err="1"/>
              <a:t>linux</a:t>
            </a:r>
            <a:r>
              <a:rPr lang="en-US" dirty="0"/>
              <a:t> </a:t>
            </a:r>
          </a:p>
          <a:p>
            <a:r>
              <a:rPr lang="en-US" dirty="0"/>
              <a:t>Widely used </a:t>
            </a:r>
          </a:p>
          <a:p>
            <a:r>
              <a:rPr lang="en-US" dirty="0"/>
              <a:t>Layers of Android Architecture: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Application layer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Users directly access apps such as </a:t>
            </a:r>
            <a:r>
              <a:rPr lang="en-US" dirty="0" err="1"/>
              <a:t>SMS,Mail,Browser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and its developed using Java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Application framework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Reusing the component are encouraged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Resource manager, windows manager eases developer’s life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err="1"/>
              <a:t>Standardersation</a:t>
            </a:r>
            <a:r>
              <a:rPr lang="en-US" dirty="0"/>
              <a:t> should be implemented using 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System libraries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Often written in c/</a:t>
            </a:r>
            <a:r>
              <a:rPr lang="en-US" dirty="0" err="1"/>
              <a:t>c++</a:t>
            </a:r>
            <a:r>
              <a:rPr lang="en-US" dirty="0"/>
              <a:t>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Used to store data usually in SQL database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Consists of useful functions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Android runtime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Software is not compiled directly on the device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Uses bytecode format and then transform into native instruction on the device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Linux Kernal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Bigger than android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Because android will remove the unnecessary drivers which are not required in mobile 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98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05" y="213130"/>
            <a:ext cx="10178143" cy="597533"/>
          </a:xfrm>
        </p:spPr>
        <p:txBody>
          <a:bodyPr>
            <a:normAutofit fontScale="90000"/>
          </a:bodyPr>
          <a:lstStyle/>
          <a:p>
            <a:r>
              <a:rPr lang="en-US" dirty="0"/>
              <a:t>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11" y="859398"/>
            <a:ext cx="10941289" cy="53175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iPhone </a:t>
            </a:r>
            <a:r>
              <a:rPr lang="en-US"/>
              <a:t>uses multicore </a:t>
            </a:r>
            <a:r>
              <a:rPr lang="en-US" dirty="0"/>
              <a:t>processor </a:t>
            </a:r>
          </a:p>
          <a:p>
            <a:r>
              <a:rPr lang="en-US" dirty="0"/>
              <a:t>Grand central dispatch(GCD) to support multicore processor </a:t>
            </a:r>
          </a:p>
          <a:p>
            <a:r>
              <a:rPr lang="en-US" dirty="0"/>
              <a:t>Makes in convenient for developers because they can split programs into a lot of threads making the program more efficient </a:t>
            </a:r>
          </a:p>
          <a:p>
            <a:r>
              <a:rPr lang="en-US" dirty="0"/>
              <a:t>User will feel that their phone is running smoothly even when a lot of apps being opened.</a:t>
            </a:r>
          </a:p>
          <a:p>
            <a:r>
              <a:rPr lang="en-US" dirty="0"/>
              <a:t>Layers of 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Cocoa touch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Similar to Android OS where in this case is the application layer and deals with framework and provides API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Media layer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Support framework the deals with </a:t>
            </a:r>
            <a:r>
              <a:rPr lang="en-US" dirty="0" err="1"/>
              <a:t>Media,video,audio</a:t>
            </a:r>
            <a:r>
              <a:rPr lang="en-US" dirty="0"/>
              <a:t> and graphics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Core services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Provides core services and framework such as address book and core 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Core OS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Provides low level features such as security services framework</a:t>
            </a:r>
          </a:p>
        </p:txBody>
      </p:sp>
    </p:spTree>
    <p:extLst>
      <p:ext uri="{BB962C8B-B14F-4D97-AF65-F5344CB8AC3E}">
        <p14:creationId xmlns:p14="http://schemas.microsoft.com/office/powerpoint/2010/main" val="1936904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30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622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13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423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99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02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4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Multi Vs </a:t>
            </a:r>
            <a:r>
              <a:rPr lang="en-US" dirty="0" err="1"/>
              <a:t>Uniprogramming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989"/>
            <a:ext cx="10515600" cy="4351338"/>
          </a:xfrm>
        </p:spPr>
        <p:txBody>
          <a:bodyPr/>
          <a:lstStyle/>
          <a:p>
            <a:r>
              <a:rPr lang="en-US" dirty="0"/>
              <a:t>Multi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multiple programs </a:t>
            </a:r>
            <a:r>
              <a:rPr lang="en-GB" sz="2200" dirty="0">
                <a:sym typeface="Wingdings" panose="05000000000000000000" pitchFamily="2" charset="2"/>
              </a:rPr>
              <a:t>are loaded into memory simultaneously.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The CPU switches between these programs based on certain criteria, such as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time-sharing or priority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This allows for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better CPU utilization </a:t>
            </a:r>
            <a:r>
              <a:rPr lang="en-GB" sz="2200" dirty="0">
                <a:sym typeface="Wingdings" panose="05000000000000000000" pitchFamily="2" charset="2"/>
              </a:rPr>
              <a:t>because when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one program is waiting for I/O,</a:t>
            </a:r>
            <a:r>
              <a:rPr lang="en-GB" sz="2200" dirty="0">
                <a:sym typeface="Wingdings" panose="05000000000000000000" pitchFamily="2" charset="2"/>
              </a:rPr>
              <a:t> the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CPU can work on another program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commonly used in modern operating systems to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improve overall system efficiency and responsiveness.</a:t>
            </a:r>
            <a:endParaRPr lang="en-US" sz="22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5DF3E-602B-357F-0913-0085B7342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256" y="3858492"/>
            <a:ext cx="5638717" cy="29476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F078B3-DD22-4989-945C-F6FCB864C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71"/>
    </mc:Choice>
    <mc:Fallback xmlns="">
      <p:transition spd="slow" advTm="56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67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3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1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17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33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2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48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70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066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6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Uniprogramming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GB" sz="2200" dirty="0">
                <a:sym typeface="Wingdings" panose="05000000000000000000" pitchFamily="2" charset="2"/>
              </a:rPr>
              <a:t>only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one program </a:t>
            </a:r>
            <a:r>
              <a:rPr lang="en-GB" sz="2200" dirty="0">
                <a:sym typeface="Wingdings" panose="05000000000000000000" pitchFamily="2" charset="2"/>
              </a:rPr>
              <a:t>is executed at a time.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                  CPU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executes the entire program </a:t>
            </a:r>
            <a:r>
              <a:rPr lang="en-GB" sz="2200" dirty="0">
                <a:sym typeface="Wingdings" panose="05000000000000000000" pitchFamily="2" charset="2"/>
              </a:rPr>
              <a:t>from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start to finish </a:t>
            </a:r>
            <a:r>
              <a:rPr lang="en-GB" sz="2200" dirty="0">
                <a:sym typeface="Wingdings" panose="05000000000000000000" pitchFamily="2" charset="2"/>
              </a:rPr>
              <a:t>before moving on to the next program.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                   simpler but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less efficient </a:t>
            </a:r>
            <a:r>
              <a:rPr lang="en-GB" sz="2200" dirty="0">
                <a:sym typeface="Wingdings" panose="05000000000000000000" pitchFamily="2" charset="2"/>
              </a:rPr>
              <a:t>because the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CPU may be idle </a:t>
            </a:r>
            <a:r>
              <a:rPr lang="en-GB" sz="2200" dirty="0">
                <a:sym typeface="Wingdings" panose="05000000000000000000" pitchFamily="2" charset="2"/>
              </a:rPr>
              <a:t>while waiting for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I/O operations to complete</a:t>
            </a:r>
            <a:r>
              <a:rPr lang="en-GB" sz="2200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r>
              <a:rPr lang="en-GB" sz="2200" dirty="0">
                <a:sym typeface="Wingdings" panose="05000000000000000000" pitchFamily="2" charset="2"/>
              </a:rPr>
              <a:t>                                 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less common </a:t>
            </a:r>
            <a:r>
              <a:rPr lang="en-GB" sz="2200" dirty="0">
                <a:sym typeface="Wingdings" panose="05000000000000000000" pitchFamily="2" charset="2"/>
              </a:rPr>
              <a:t>in modern operating systems but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may be used in certain embedded systems or specialized applications </a:t>
            </a:r>
            <a:r>
              <a:rPr lang="en-GB" sz="2200" dirty="0">
                <a:sym typeface="Wingdings" panose="05000000000000000000" pitchFamily="2" charset="2"/>
              </a:rPr>
              <a:t>where </a:t>
            </a:r>
            <a:r>
              <a:rPr lang="en-GB" sz="2200" dirty="0">
                <a:highlight>
                  <a:srgbClr val="FFFF00"/>
                </a:highlight>
                <a:sym typeface="Wingdings" panose="05000000000000000000" pitchFamily="2" charset="2"/>
              </a:rPr>
              <a:t>simplicity is prioritized over efficiency.</a:t>
            </a:r>
            <a:endParaRPr lang="en-US" sz="22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B1EBF-640E-966D-F207-C7F73689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412" y="4528548"/>
            <a:ext cx="6544588" cy="22482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DE5E6D-9B18-D735-B21F-5EADBFC67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42"/>
    </mc:Choice>
    <mc:Fallback xmlns="">
      <p:transition spd="slow" advTm="49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7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10598"/>
            <a:ext cx="10515600" cy="1117311"/>
          </a:xfrm>
        </p:spPr>
        <p:txBody>
          <a:bodyPr/>
          <a:lstStyle/>
          <a:p>
            <a:r>
              <a:rPr lang="en-US" dirty="0"/>
              <a:t>4 functions of OS: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E2D682-9FB3-41A5-BD56-F88851B38A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780693"/>
              </p:ext>
            </p:extLst>
          </p:nvPr>
        </p:nvGraphicFramePr>
        <p:xfrm>
          <a:off x="1066800" y="1780309"/>
          <a:ext cx="8562109" cy="4036936"/>
        </p:xfrm>
        <a:graphic>
          <a:graphicData uri="http://schemas.openxmlformats.org/drawingml/2006/table">
            <a:tbl>
              <a:tblPr/>
              <a:tblGrid>
                <a:gridCol w="3317720">
                  <a:extLst>
                    <a:ext uri="{9D8B030D-6E8A-4147-A177-3AD203B41FA5}">
                      <a16:colId xmlns:a16="http://schemas.microsoft.com/office/drawing/2014/main" val="83042925"/>
                    </a:ext>
                  </a:extLst>
                </a:gridCol>
                <a:gridCol w="5244389">
                  <a:extLst>
                    <a:ext uri="{9D8B030D-6E8A-4147-A177-3AD203B41FA5}">
                      <a16:colId xmlns:a16="http://schemas.microsoft.com/office/drawing/2014/main" val="570092861"/>
                    </a:ext>
                  </a:extLst>
                </a:gridCol>
              </a:tblGrid>
              <a:tr h="247899"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solidFill>
                            <a:srgbClr val="FFC000"/>
                          </a:solidFill>
                          <a:effectLst/>
                        </a:rPr>
                        <a:t>Major Function</a:t>
                      </a:r>
                    </a:p>
                  </a:txBody>
                  <a:tcPr marL="70183" marR="70183" marT="35091" marB="3509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 b="1">
                          <a:solidFill>
                            <a:srgbClr val="FFC000"/>
                          </a:solidFill>
                          <a:effectLst/>
                        </a:rPr>
                        <a:t>Simple Explanation</a:t>
                      </a:r>
                    </a:p>
                  </a:txBody>
                  <a:tcPr marL="70183" marR="70183" marT="35091" marB="35091" anchor="b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63698"/>
                  </a:ext>
                </a:extLst>
              </a:tr>
              <a:tr h="807518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solidFill>
                            <a:srgbClr val="FFC000"/>
                          </a:solidFill>
                          <a:effectLst/>
                        </a:rPr>
                        <a:t>Process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Managing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what programs are running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and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how they use resources.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149233"/>
                  </a:ext>
                </a:extLst>
              </a:tr>
              <a:tr h="994057">
                <a:tc>
                  <a:txBody>
                    <a:bodyPr/>
                    <a:lstStyle/>
                    <a:p>
                      <a:pPr fontAlgn="base"/>
                      <a:r>
                        <a:rPr lang="en-US" sz="2000" dirty="0">
                          <a:solidFill>
                            <a:srgbClr val="FFC000"/>
                          </a:solidFill>
                          <a:effectLst/>
                        </a:rPr>
                        <a:t>Memory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Making sure programs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have enough space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to run and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don't bump into each other.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073843"/>
                  </a:ext>
                </a:extLst>
              </a:tr>
              <a:tr h="620978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solidFill>
                            <a:srgbClr val="FFC000"/>
                          </a:solidFill>
                          <a:effectLst/>
                        </a:rPr>
                        <a:t>File System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Helping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organize and access files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on the computer.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855915"/>
                  </a:ext>
                </a:extLst>
              </a:tr>
              <a:tr h="1180597">
                <a:tc>
                  <a:txBody>
                    <a:bodyPr/>
                    <a:lstStyle/>
                    <a:p>
                      <a:pPr fontAlgn="base"/>
                      <a:r>
                        <a:rPr lang="en-US" sz="2000">
                          <a:solidFill>
                            <a:srgbClr val="FFC000"/>
                          </a:solidFill>
                          <a:effectLst/>
                        </a:rPr>
                        <a:t>Device Management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</a:rPr>
                        <a:t>Handling communication </a:t>
                      </a:r>
                      <a:r>
                        <a:rPr lang="en-GB" sz="2000" dirty="0">
                          <a:solidFill>
                            <a:srgbClr val="FFC000"/>
                          </a:solidFill>
                          <a:effectLst/>
                          <a:highlight>
                            <a:srgbClr val="800080"/>
                          </a:highlight>
                        </a:rPr>
                        <a:t>between software and hardware, like printers or keyboards.</a:t>
                      </a:r>
                    </a:p>
                  </a:txBody>
                  <a:tcPr marL="70183" marR="70183" marT="35091" marB="35091" anchor="ctr">
                    <a:lnL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1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49750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99FA16-6C67-C035-AC68-03A5B5DAD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0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0"/>
    </mc:Choice>
    <mc:Fallback xmlns="">
      <p:transition spd="slow" advTm="6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B051-20E2-56F6-76C3-34BA4AF6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207D3-EE32-9F88-0E23-8F63200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82" y="1340716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What is it ?</a:t>
            </a:r>
          </a:p>
          <a:p>
            <a:pPr marL="0" indent="0">
              <a:buNone/>
            </a:pPr>
            <a:r>
              <a:rPr lang="en-GB" sz="2200" dirty="0"/>
              <a:t>Virtualization is a technology that </a:t>
            </a:r>
            <a:r>
              <a:rPr lang="en-GB" sz="2200" dirty="0">
                <a:highlight>
                  <a:srgbClr val="FFFF00"/>
                </a:highlight>
              </a:rPr>
              <a:t>lets one physical computer act like multiple computers</a:t>
            </a:r>
            <a:r>
              <a:rPr lang="en-GB" sz="2200" dirty="0"/>
              <a:t>. It's useful because it makes </a:t>
            </a:r>
            <a:r>
              <a:rPr lang="en-GB" sz="2200" dirty="0">
                <a:highlight>
                  <a:srgbClr val="FFFF00"/>
                </a:highlight>
              </a:rPr>
              <a:t>better use of hardware</a:t>
            </a:r>
            <a:r>
              <a:rPr lang="en-GB" sz="2200" dirty="0"/>
              <a:t>, keeps things </a:t>
            </a:r>
            <a:r>
              <a:rPr lang="en-GB" sz="2200" dirty="0">
                <a:highlight>
                  <a:srgbClr val="FFFF00"/>
                </a:highlight>
              </a:rPr>
              <a:t>separate so problems don't spread</a:t>
            </a:r>
            <a:r>
              <a:rPr lang="en-GB" sz="2200" dirty="0"/>
              <a:t>, allows for </a:t>
            </a:r>
            <a:r>
              <a:rPr lang="en-GB" sz="2200" dirty="0">
                <a:highlight>
                  <a:srgbClr val="FFFF00"/>
                </a:highlight>
              </a:rPr>
              <a:t>easy growth</a:t>
            </a:r>
            <a:r>
              <a:rPr lang="en-GB" sz="2200" dirty="0"/>
              <a:t>, and is </a:t>
            </a:r>
            <a:r>
              <a:rPr lang="en-GB" sz="2200" dirty="0">
                <a:highlight>
                  <a:srgbClr val="FFFF00"/>
                </a:highlight>
              </a:rPr>
              <a:t>great for testing new stuff </a:t>
            </a:r>
            <a:r>
              <a:rPr lang="en-GB" sz="2200" dirty="0"/>
              <a:t>without risking the </a:t>
            </a:r>
            <a:r>
              <a:rPr lang="en-GB" sz="2200" dirty="0">
                <a:highlight>
                  <a:srgbClr val="FFFF00"/>
                </a:highlight>
              </a:rPr>
              <a:t>real thing</a:t>
            </a:r>
            <a:r>
              <a:rPr lang="en-GB" sz="2200" dirty="0"/>
              <a:t>.</a:t>
            </a:r>
          </a:p>
          <a:p>
            <a:pPr marL="0" indent="0">
              <a:buNone/>
            </a:pPr>
            <a:endParaRPr lang="en-GB" sz="2200" dirty="0"/>
          </a:p>
          <a:p>
            <a:r>
              <a:rPr lang="en-GB" sz="2200" dirty="0"/>
              <a:t>Why is it needed?</a:t>
            </a:r>
            <a:endParaRPr lang="en-US" sz="2200" dirty="0"/>
          </a:p>
          <a:p>
            <a:pPr marL="0" indent="0">
              <a:buNone/>
            </a:pPr>
            <a:r>
              <a:rPr lang="en-GB" sz="2200" dirty="0"/>
              <a:t>Virtualization is needed in operating systems because it allows </a:t>
            </a:r>
            <a:r>
              <a:rPr lang="en-GB" sz="2200" dirty="0">
                <a:highlight>
                  <a:srgbClr val="FFFF00"/>
                </a:highlight>
              </a:rPr>
              <a:t>one physical computer </a:t>
            </a:r>
            <a:r>
              <a:rPr lang="en-GB" sz="2200" dirty="0"/>
              <a:t>to run </a:t>
            </a:r>
            <a:r>
              <a:rPr lang="en-GB" sz="2200" dirty="0">
                <a:highlight>
                  <a:srgbClr val="FFFF00"/>
                </a:highlight>
              </a:rPr>
              <a:t>multiple virtual computers efficiently</a:t>
            </a:r>
            <a:r>
              <a:rPr lang="en-GB" sz="2200" dirty="0"/>
              <a:t>, offering better </a:t>
            </a:r>
            <a:r>
              <a:rPr lang="en-GB" sz="2200" dirty="0">
                <a:highlight>
                  <a:srgbClr val="FFFF00"/>
                </a:highlight>
              </a:rPr>
              <a:t>resource utilization, isolation of environments, scalability, and flexibility for testing and development</a:t>
            </a:r>
            <a:r>
              <a:rPr lang="en-GB" sz="2200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C00F74-4B84-7092-E88C-845E119541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9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77"/>
    </mc:Choice>
    <mc:Fallback xmlns="">
      <p:transition spd="slow" advTm="81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1628</TotalTime>
  <Words>4704</Words>
  <Application>Microsoft Office PowerPoint</Application>
  <PresentationFormat>Widescreen</PresentationFormat>
  <Paragraphs>455</Paragraphs>
  <Slides>70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system-ui</vt:lpstr>
      <vt:lpstr>Wingdings</vt:lpstr>
      <vt:lpstr>Office Theme</vt:lpstr>
      <vt:lpstr>ICT246 Revision  </vt:lpstr>
      <vt:lpstr>L01:</vt:lpstr>
      <vt:lpstr>PowerPoint Presentation</vt:lpstr>
      <vt:lpstr>Core functions of OS:</vt:lpstr>
      <vt:lpstr>Evolving of OS:</vt:lpstr>
      <vt:lpstr>More about Multi Vs Uniprogramming:</vt:lpstr>
      <vt:lpstr>PowerPoint Presentation</vt:lpstr>
      <vt:lpstr>4 functions of OS:</vt:lpstr>
      <vt:lpstr>Virtualization:</vt:lpstr>
      <vt:lpstr>How exactly a virtualization work?</vt:lpstr>
      <vt:lpstr>Hypervisor type 1 vs type 2:</vt:lpstr>
      <vt:lpstr>Booting process of OS</vt:lpstr>
      <vt:lpstr>Lab Practice:</vt:lpstr>
      <vt:lpstr>Date Formatting commands:</vt:lpstr>
      <vt:lpstr>L02: File system management</vt:lpstr>
      <vt:lpstr>From study unit 2:</vt:lpstr>
      <vt:lpstr>Create a bash script:</vt:lpstr>
      <vt:lpstr>PowerPoint Presentation</vt:lpstr>
      <vt:lpstr>PowerPoint Presentation</vt:lpstr>
      <vt:lpstr>File Allocation Methods :</vt:lpstr>
      <vt:lpstr>Chained allocation:</vt:lpstr>
      <vt:lpstr>Indexed allocation:</vt:lpstr>
      <vt:lpstr>L03:Access control and system security </vt:lpstr>
      <vt:lpstr>Access control in Linux:</vt:lpstr>
      <vt:lpstr>PowerPoint Presentation</vt:lpstr>
      <vt:lpstr>System Security- is the process of preventing attempts to gain unauthorized privileges by a user or malicious software  </vt:lpstr>
      <vt:lpstr>Countermeasures-how to prevent them?</vt:lpstr>
      <vt:lpstr>Why and how to harden them?</vt:lpstr>
      <vt:lpstr>Disabling of SSH-Linux:</vt:lpstr>
      <vt:lpstr>PowerPoint Presentation</vt:lpstr>
      <vt:lpstr>PowerPoint Presentation</vt:lpstr>
      <vt:lpstr>L04:Process Management </vt:lpstr>
      <vt:lpstr>How to counter the limitations?</vt:lpstr>
      <vt:lpstr>PowerPoint Presentation</vt:lpstr>
      <vt:lpstr>Deadlock</vt:lpstr>
      <vt:lpstr>How to prevent a deadlock?</vt:lpstr>
      <vt:lpstr>How to avoid deadlock?</vt:lpstr>
      <vt:lpstr>Dynamic partitioning: </vt:lpstr>
      <vt:lpstr>PowerPoint Presentation</vt:lpstr>
      <vt:lpstr>Placement algorithm:</vt:lpstr>
      <vt:lpstr>How to overcome dynamic partitioning? </vt:lpstr>
      <vt:lpstr>Disk performance:</vt:lpstr>
      <vt:lpstr>RAIDs:</vt:lpstr>
      <vt:lpstr>PowerPoint Presentation</vt:lpstr>
      <vt:lpstr>PowerPoint Presentation</vt:lpstr>
      <vt:lpstr>Limitations of RAID:</vt:lpstr>
      <vt:lpstr>System Management:</vt:lpstr>
      <vt:lpstr>Monitoring of system log files</vt:lpstr>
      <vt:lpstr>Disk Quota </vt:lpstr>
      <vt:lpstr>Mobile OS:</vt:lpstr>
      <vt:lpstr>Android OS:</vt:lpstr>
      <vt:lpstr>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ICT246 Revision</dc:title>
  <dc:creator>Rosnara Begum</dc:creator>
  <cp:lastModifiedBy>Rosnara Begum</cp:lastModifiedBy>
  <cp:revision>100</cp:revision>
  <dcterms:created xsi:type="dcterms:W3CDTF">2024-04-07T05:08:22Z</dcterms:created>
  <dcterms:modified xsi:type="dcterms:W3CDTF">2024-06-13T03:51:19Z</dcterms:modified>
</cp:coreProperties>
</file>